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14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7" r:id="rId2"/>
    <p:sldId id="298" r:id="rId3"/>
    <p:sldId id="299" r:id="rId4"/>
    <p:sldId id="300" r:id="rId5"/>
    <p:sldId id="301" r:id="rId6"/>
    <p:sldId id="302" r:id="rId7"/>
    <p:sldId id="271" r:id="rId8"/>
    <p:sldId id="303" r:id="rId9"/>
    <p:sldId id="304" r:id="rId10"/>
    <p:sldId id="305" r:id="rId11"/>
    <p:sldId id="306" r:id="rId12"/>
    <p:sldId id="308" r:id="rId13"/>
    <p:sldId id="280" r:id="rId14"/>
    <p:sldId id="282" r:id="rId15"/>
    <p:sldId id="287" r:id="rId16"/>
    <p:sldId id="289" r:id="rId17"/>
    <p:sldId id="290" r:id="rId18"/>
    <p:sldId id="311" r:id="rId19"/>
    <p:sldId id="293" r:id="rId20"/>
    <p:sldId id="309" r:id="rId21"/>
    <p:sldId id="310" r:id="rId22"/>
    <p:sldId id="312" r:id="rId23"/>
    <p:sldId id="292" r:id="rId24"/>
    <p:sldId id="307" r:id="rId25"/>
  </p:sldIdLst>
  <p:sldSz cx="12192000" cy="6858000"/>
  <p:notesSz cx="6858000" cy="9144000"/>
  <p:embeddedFontLst>
    <p:embeddedFont>
      <p:font typeface="Source Sans Pro Black" charset="0"/>
      <p:bold r:id="rId28"/>
    </p:embeddedFont>
    <p:embeddedFont>
      <p:font typeface="Source Sans Pro" charset="0"/>
      <p:regular r:id="rId29"/>
      <p:bold r:id="rId30"/>
    </p:embeddedFont>
    <p:embeddedFont>
      <p:font typeface="Source Sans Pro Light" charset="0"/>
      <p:regular r:id="rId31"/>
      <p: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Source Sans Pro Semibold" charset="0"/>
      <p:bold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7E480"/>
    <a:srgbClr val="273542"/>
    <a:srgbClr val="BAC0CF"/>
    <a:srgbClr val="6A5EB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903" autoAdjust="0"/>
  </p:normalViewPr>
  <p:slideViewPr>
    <p:cSldViewPr snapToGrid="0" snapToObjects="1">
      <p:cViewPr>
        <p:scale>
          <a:sx n="64" d="100"/>
          <a:sy n="64" d="100"/>
        </p:scale>
        <p:origin x="-2256" y="-62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856" y="1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24EBB-E5C1-4A23-A38D-04845248854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7902F1A8-D4DC-4303-AF85-7A4A217E757A}">
      <dgm:prSet phldrT="[Текст]"/>
      <dgm:spPr/>
      <dgm:t>
        <a:bodyPr/>
        <a:lstStyle/>
        <a:p>
          <a:r>
            <a:rPr lang="ru-RU" dirty="0" err="1" smtClean="0"/>
            <a:t>Анжиганов</a:t>
          </a:r>
          <a:r>
            <a:rPr lang="ru-RU" dirty="0" smtClean="0"/>
            <a:t> </a:t>
          </a:r>
          <a:r>
            <a:rPr lang="ru-RU" dirty="0"/>
            <a:t>Дмитрий</a:t>
          </a:r>
        </a:p>
      </dgm:t>
    </dgm:pt>
    <dgm:pt modelId="{CB553C96-C87C-4056-B1E8-2B51004F8271}" type="parTrans" cxnId="{7343FCC9-7CEF-43AA-8225-303F8DFB1E59}">
      <dgm:prSet/>
      <dgm:spPr/>
      <dgm:t>
        <a:bodyPr/>
        <a:lstStyle/>
        <a:p>
          <a:endParaRPr lang="ru-RU"/>
        </a:p>
      </dgm:t>
    </dgm:pt>
    <dgm:pt modelId="{090F766F-2E81-4C60-8CF6-7616D1F7DD7C}" type="sibTrans" cxnId="{7343FCC9-7CEF-43AA-8225-303F8DFB1E59}">
      <dgm:prSet/>
      <dgm:spPr/>
      <dgm:t>
        <a:bodyPr/>
        <a:lstStyle/>
        <a:p>
          <a:endParaRPr lang="ru-RU"/>
        </a:p>
      </dgm:t>
    </dgm:pt>
    <dgm:pt modelId="{3F242E57-7604-44FC-B6C2-7C42C82D049F}">
      <dgm:prSet phldrT="[Текст]"/>
      <dgm:spPr/>
      <dgm:t>
        <a:bodyPr/>
        <a:lstStyle/>
        <a:p>
          <a:r>
            <a:rPr lang="ru-RU" dirty="0" err="1"/>
            <a:t>Шейпак</a:t>
          </a:r>
          <a:r>
            <a:rPr lang="ru-RU" dirty="0"/>
            <a:t> Ярослав</a:t>
          </a:r>
        </a:p>
      </dgm:t>
    </dgm:pt>
    <dgm:pt modelId="{84CE3A23-A751-48A4-9ACC-9832F0D3249E}" type="parTrans" cxnId="{6C5C546E-B492-4B5E-B425-EAED29D9B8DB}">
      <dgm:prSet/>
      <dgm:spPr/>
      <dgm:t>
        <a:bodyPr/>
        <a:lstStyle/>
        <a:p>
          <a:endParaRPr lang="ru-RU"/>
        </a:p>
      </dgm:t>
    </dgm:pt>
    <dgm:pt modelId="{85394B7F-1689-4A2A-9F11-9E223B3BD07F}" type="sibTrans" cxnId="{6C5C546E-B492-4B5E-B425-EAED29D9B8DB}">
      <dgm:prSet/>
      <dgm:spPr/>
      <dgm:t>
        <a:bodyPr/>
        <a:lstStyle/>
        <a:p>
          <a:endParaRPr lang="ru-RU"/>
        </a:p>
      </dgm:t>
    </dgm:pt>
    <dgm:pt modelId="{50FB8E5D-C04F-49C9-9B43-D564396E74D2}">
      <dgm:prSet phldrT="[Текст]"/>
      <dgm:spPr/>
      <dgm:t>
        <a:bodyPr/>
        <a:lstStyle/>
        <a:p>
          <a:r>
            <a:rPr lang="ru-RU" dirty="0"/>
            <a:t>Васильев Арсений</a:t>
          </a:r>
        </a:p>
      </dgm:t>
    </dgm:pt>
    <dgm:pt modelId="{4DE442FF-6895-453B-A535-9410FAE108FF}" type="parTrans" cxnId="{C4A91505-728C-4A25-8E8E-EDB28163AF28}">
      <dgm:prSet/>
      <dgm:spPr/>
      <dgm:t>
        <a:bodyPr/>
        <a:lstStyle/>
        <a:p>
          <a:endParaRPr lang="ru-RU"/>
        </a:p>
      </dgm:t>
    </dgm:pt>
    <dgm:pt modelId="{8109B3F0-810E-40B0-AC18-1AEF3A0474EB}" type="sibTrans" cxnId="{C4A91505-728C-4A25-8E8E-EDB28163AF28}">
      <dgm:prSet/>
      <dgm:spPr/>
      <dgm:t>
        <a:bodyPr/>
        <a:lstStyle/>
        <a:p>
          <a:endParaRPr lang="ru-RU"/>
        </a:p>
      </dgm:t>
    </dgm:pt>
    <dgm:pt modelId="{859DA675-E83D-41AA-8445-3F5FF09E676C}" type="pres">
      <dgm:prSet presAssocID="{3B724EBB-E5C1-4A23-A38D-0484524885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66144EF-3F5A-4860-AE2A-F5A5A4FEE0D5}" type="pres">
      <dgm:prSet presAssocID="{7902F1A8-D4DC-4303-AF85-7A4A217E757A}" presName="composite" presStyleCnt="0"/>
      <dgm:spPr/>
    </dgm:pt>
    <dgm:pt modelId="{95021EFD-14CF-40FC-B9E5-733FC05A6D72}" type="pres">
      <dgm:prSet presAssocID="{7902F1A8-D4DC-4303-AF85-7A4A217E757A}" presName="rect1" presStyleLbl="bgImgPlace1" presStyleIdx="0" presStyleCnt="3" custScaleX="69042" custScaleY="100367" custLinFactNeighborX="1118" custLinFactNeighborY="-7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20AAB73-9A00-45E4-A04A-1974F320FFA7}" type="pres">
      <dgm:prSet presAssocID="{7902F1A8-D4DC-4303-AF85-7A4A217E757A}" presName="wedgeRectCallout1" presStyleLbl="node1" presStyleIdx="0" presStyleCnt="3" custLinFactNeighborX="1656" custLinFactNeighborY="-35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7C874F-D084-4813-B897-A1C0280FFD63}" type="pres">
      <dgm:prSet presAssocID="{090F766F-2E81-4C60-8CF6-7616D1F7DD7C}" presName="sibTrans" presStyleCnt="0"/>
      <dgm:spPr/>
    </dgm:pt>
    <dgm:pt modelId="{3E92536B-F3AD-416B-B326-805F8DC8D989}" type="pres">
      <dgm:prSet presAssocID="{3F242E57-7604-44FC-B6C2-7C42C82D049F}" presName="composite" presStyleCnt="0"/>
      <dgm:spPr/>
    </dgm:pt>
    <dgm:pt modelId="{C77A8A2A-A538-4CC7-A02A-2B1629E81479}" type="pres">
      <dgm:prSet presAssocID="{3F242E57-7604-44FC-B6C2-7C42C82D049F}" presName="rect1" presStyleLbl="bgImgPlace1" presStyleIdx="1" presStyleCnt="3" custScaleX="58944" custScaleY="9854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CAF5ABB-55FB-41B0-ACE6-4DF23A672C3B}" type="pres">
      <dgm:prSet presAssocID="{3F242E57-7604-44FC-B6C2-7C42C82D049F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56F97E-9745-4922-BEF3-ACC8DBD9EE31}" type="pres">
      <dgm:prSet presAssocID="{85394B7F-1689-4A2A-9F11-9E223B3BD07F}" presName="sibTrans" presStyleCnt="0"/>
      <dgm:spPr/>
    </dgm:pt>
    <dgm:pt modelId="{09E10BC3-8237-4DBB-B128-8B099A4F16EA}" type="pres">
      <dgm:prSet presAssocID="{50FB8E5D-C04F-49C9-9B43-D564396E74D2}" presName="composite" presStyleCnt="0"/>
      <dgm:spPr/>
    </dgm:pt>
    <dgm:pt modelId="{6E1B7E1E-BD33-4842-A3C4-237219FACBF1}" type="pres">
      <dgm:prSet presAssocID="{50FB8E5D-C04F-49C9-9B43-D564396E74D2}" presName="rect1" presStyleLbl="bgImgPlace1" presStyleIdx="2" presStyleCnt="3" custScaleX="6411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669CD6E-6523-498D-891B-1DFF695BDC4B}" type="pres">
      <dgm:prSet presAssocID="{50FB8E5D-C04F-49C9-9B43-D564396E74D2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9F8C697-4477-4E5E-A0B9-FC447D2969EB}" type="presOf" srcId="{50FB8E5D-C04F-49C9-9B43-D564396E74D2}" destId="{E669CD6E-6523-498D-891B-1DFF695BDC4B}" srcOrd="0" destOrd="0" presId="urn:microsoft.com/office/officeart/2008/layout/BendingPictureCaptionList"/>
    <dgm:cxn modelId="{C4A91505-728C-4A25-8E8E-EDB28163AF28}" srcId="{3B724EBB-E5C1-4A23-A38D-048452488549}" destId="{50FB8E5D-C04F-49C9-9B43-D564396E74D2}" srcOrd="2" destOrd="0" parTransId="{4DE442FF-6895-453B-A535-9410FAE108FF}" sibTransId="{8109B3F0-810E-40B0-AC18-1AEF3A0474EB}"/>
    <dgm:cxn modelId="{30029B17-46B8-43AC-8B43-C9D1DDB4F495}" type="presOf" srcId="{3B724EBB-E5C1-4A23-A38D-048452488549}" destId="{859DA675-E83D-41AA-8445-3F5FF09E676C}" srcOrd="0" destOrd="0" presId="urn:microsoft.com/office/officeart/2008/layout/BendingPictureCaptionList"/>
    <dgm:cxn modelId="{6C5C546E-B492-4B5E-B425-EAED29D9B8DB}" srcId="{3B724EBB-E5C1-4A23-A38D-048452488549}" destId="{3F242E57-7604-44FC-B6C2-7C42C82D049F}" srcOrd="1" destOrd="0" parTransId="{84CE3A23-A751-48A4-9ACC-9832F0D3249E}" sibTransId="{85394B7F-1689-4A2A-9F11-9E223B3BD07F}"/>
    <dgm:cxn modelId="{6CECDE97-B6B4-4141-8325-CFA9BB710BB0}" type="presOf" srcId="{7902F1A8-D4DC-4303-AF85-7A4A217E757A}" destId="{B20AAB73-9A00-45E4-A04A-1974F320FFA7}" srcOrd="0" destOrd="0" presId="urn:microsoft.com/office/officeart/2008/layout/BendingPictureCaptionList"/>
    <dgm:cxn modelId="{7343FCC9-7CEF-43AA-8225-303F8DFB1E59}" srcId="{3B724EBB-E5C1-4A23-A38D-048452488549}" destId="{7902F1A8-D4DC-4303-AF85-7A4A217E757A}" srcOrd="0" destOrd="0" parTransId="{CB553C96-C87C-4056-B1E8-2B51004F8271}" sibTransId="{090F766F-2E81-4C60-8CF6-7616D1F7DD7C}"/>
    <dgm:cxn modelId="{86D9692F-42A0-402F-ADBA-171A7F345D65}" type="presOf" srcId="{3F242E57-7604-44FC-B6C2-7C42C82D049F}" destId="{4CAF5ABB-55FB-41B0-ACE6-4DF23A672C3B}" srcOrd="0" destOrd="0" presId="urn:microsoft.com/office/officeart/2008/layout/BendingPictureCaptionList"/>
    <dgm:cxn modelId="{B9A180EA-DD10-4746-A3B4-6922A53E2CD2}" type="presParOf" srcId="{859DA675-E83D-41AA-8445-3F5FF09E676C}" destId="{E66144EF-3F5A-4860-AE2A-F5A5A4FEE0D5}" srcOrd="0" destOrd="0" presId="urn:microsoft.com/office/officeart/2008/layout/BendingPictureCaptionList"/>
    <dgm:cxn modelId="{261AFEBB-9D29-477B-8A31-2F5211DBEAEF}" type="presParOf" srcId="{E66144EF-3F5A-4860-AE2A-F5A5A4FEE0D5}" destId="{95021EFD-14CF-40FC-B9E5-733FC05A6D72}" srcOrd="0" destOrd="0" presId="urn:microsoft.com/office/officeart/2008/layout/BendingPictureCaptionList"/>
    <dgm:cxn modelId="{F8A7DF09-F092-4B1A-8D7E-2F0C8F24DE09}" type="presParOf" srcId="{E66144EF-3F5A-4860-AE2A-F5A5A4FEE0D5}" destId="{B20AAB73-9A00-45E4-A04A-1974F320FFA7}" srcOrd="1" destOrd="0" presId="urn:microsoft.com/office/officeart/2008/layout/BendingPictureCaptionList"/>
    <dgm:cxn modelId="{6A4604FE-AE2C-404C-8331-A6B8D8707950}" type="presParOf" srcId="{859DA675-E83D-41AA-8445-3F5FF09E676C}" destId="{0E7C874F-D084-4813-B897-A1C0280FFD63}" srcOrd="1" destOrd="0" presId="urn:microsoft.com/office/officeart/2008/layout/BendingPictureCaptionList"/>
    <dgm:cxn modelId="{35A11277-C94F-4D2F-94AF-9D9D03FE44D3}" type="presParOf" srcId="{859DA675-E83D-41AA-8445-3F5FF09E676C}" destId="{3E92536B-F3AD-416B-B326-805F8DC8D989}" srcOrd="2" destOrd="0" presId="urn:microsoft.com/office/officeart/2008/layout/BendingPictureCaptionList"/>
    <dgm:cxn modelId="{C7C88C48-EDA0-44AD-8C66-9352975BF140}" type="presParOf" srcId="{3E92536B-F3AD-416B-B326-805F8DC8D989}" destId="{C77A8A2A-A538-4CC7-A02A-2B1629E81479}" srcOrd="0" destOrd="0" presId="urn:microsoft.com/office/officeart/2008/layout/BendingPictureCaptionList"/>
    <dgm:cxn modelId="{F8844908-4D2B-40C6-82EB-519B34E5CDE8}" type="presParOf" srcId="{3E92536B-F3AD-416B-B326-805F8DC8D989}" destId="{4CAF5ABB-55FB-41B0-ACE6-4DF23A672C3B}" srcOrd="1" destOrd="0" presId="urn:microsoft.com/office/officeart/2008/layout/BendingPictureCaptionList"/>
    <dgm:cxn modelId="{BBDEA697-7F11-45CD-8CA0-682AAE7BC7BF}" type="presParOf" srcId="{859DA675-E83D-41AA-8445-3F5FF09E676C}" destId="{5856F97E-9745-4922-BEF3-ACC8DBD9EE31}" srcOrd="3" destOrd="0" presId="urn:microsoft.com/office/officeart/2008/layout/BendingPictureCaptionList"/>
    <dgm:cxn modelId="{7BA5B33E-4DB5-4D35-AE8A-E312338742EF}" type="presParOf" srcId="{859DA675-E83D-41AA-8445-3F5FF09E676C}" destId="{09E10BC3-8237-4DBB-B128-8B099A4F16EA}" srcOrd="4" destOrd="0" presId="urn:microsoft.com/office/officeart/2008/layout/BendingPictureCaptionList"/>
    <dgm:cxn modelId="{21F0FF7F-B65C-4DA5-92C3-6C36390BFCDE}" type="presParOf" srcId="{09E10BC3-8237-4DBB-B128-8B099A4F16EA}" destId="{6E1B7E1E-BD33-4842-A3C4-237219FACBF1}" srcOrd="0" destOrd="0" presId="urn:microsoft.com/office/officeart/2008/layout/BendingPictureCaptionList"/>
    <dgm:cxn modelId="{79FCC5E1-FB15-4835-A59B-35E57A5FB2EE}" type="presParOf" srcId="{09E10BC3-8237-4DBB-B128-8B099A4F16EA}" destId="{E669CD6E-6523-498D-891B-1DFF695BDC4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B90B7-2073-4D74-9C85-DFE422A69AB7}" type="doc">
      <dgm:prSet loTypeId="urn:microsoft.com/office/officeart/2005/8/layout/default#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C0662175-4234-4E1F-9611-11C8F5A9E9CD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 ассортимента</a:t>
          </a:r>
        </a:p>
      </dgm:t>
    </dgm:pt>
    <dgm:pt modelId="{E5B62350-9233-4280-A41F-D1E35AE9E527}" type="parTrans" cxnId="{918968BD-D7C7-46CE-B486-3899E5EBF141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8B071C2-4070-4EFF-A20F-7313A473A3B4}" type="sibTrans" cxnId="{918968BD-D7C7-46CE-B486-3899E5EBF141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7A8DF4E-2169-40CE-92A6-10ABC8CD95AC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Подготовка к автоматизации прогнозирования</a:t>
          </a:r>
        </a:p>
      </dgm:t>
    </dgm:pt>
    <dgm:pt modelId="{100412A1-107F-4B57-8828-17952700CF7B}" type="parTrans" cxnId="{0E2652E7-57EB-4769-A5E6-C0C6D3245DF5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0B132FF-17A2-4C7B-8A14-8B6C695BCB83}" type="sibTrans" cxnId="{0E2652E7-57EB-4769-A5E6-C0C6D3245DF5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BD279CF-3F1D-4D18-80D3-45C5BA705D2A}" type="pres">
      <dgm:prSet presAssocID="{699B90B7-2073-4D74-9C85-DFE422A69AB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E6DB8E7-42C7-4668-8CE8-2AF876266B2F}" type="pres">
      <dgm:prSet presAssocID="{C0662175-4234-4E1F-9611-11C8F5A9E9C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C93B2D-F6BF-4EDC-BA8F-0F296680E6B5}" type="pres">
      <dgm:prSet presAssocID="{B8B071C2-4070-4EFF-A20F-7313A473A3B4}" presName="sibTrans" presStyleCnt="0"/>
      <dgm:spPr/>
    </dgm:pt>
    <dgm:pt modelId="{5E02A753-5C3D-4F7E-BE9F-8F632E219508}" type="pres">
      <dgm:prSet presAssocID="{87A8DF4E-2169-40CE-92A6-10ABC8CD95A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514FA3B-6FB7-42AE-B346-DE2AD3F1DED9}" type="presOf" srcId="{C0662175-4234-4E1F-9611-11C8F5A9E9CD}" destId="{4E6DB8E7-42C7-4668-8CE8-2AF876266B2F}" srcOrd="0" destOrd="0" presId="urn:microsoft.com/office/officeart/2005/8/layout/default#1"/>
    <dgm:cxn modelId="{3CB7D779-9512-4EB3-8C5E-479E21556041}" type="presOf" srcId="{699B90B7-2073-4D74-9C85-DFE422A69AB7}" destId="{ABD279CF-3F1D-4D18-80D3-45C5BA705D2A}" srcOrd="0" destOrd="0" presId="urn:microsoft.com/office/officeart/2005/8/layout/default#1"/>
    <dgm:cxn modelId="{918968BD-D7C7-46CE-B486-3899E5EBF141}" srcId="{699B90B7-2073-4D74-9C85-DFE422A69AB7}" destId="{C0662175-4234-4E1F-9611-11C8F5A9E9CD}" srcOrd="0" destOrd="0" parTransId="{E5B62350-9233-4280-A41F-D1E35AE9E527}" sibTransId="{B8B071C2-4070-4EFF-A20F-7313A473A3B4}"/>
    <dgm:cxn modelId="{99926508-2712-42FE-9C7B-8C9BADB01BC6}" type="presOf" srcId="{87A8DF4E-2169-40CE-92A6-10ABC8CD95AC}" destId="{5E02A753-5C3D-4F7E-BE9F-8F632E219508}" srcOrd="0" destOrd="0" presId="urn:microsoft.com/office/officeart/2005/8/layout/default#1"/>
    <dgm:cxn modelId="{0E2652E7-57EB-4769-A5E6-C0C6D3245DF5}" srcId="{699B90B7-2073-4D74-9C85-DFE422A69AB7}" destId="{87A8DF4E-2169-40CE-92A6-10ABC8CD95AC}" srcOrd="1" destOrd="0" parTransId="{100412A1-107F-4B57-8828-17952700CF7B}" sibTransId="{20B132FF-17A2-4C7B-8A14-8B6C695BCB83}"/>
    <dgm:cxn modelId="{A92B8789-C8F1-4736-80A5-6056F7C9CCE1}" type="presParOf" srcId="{ABD279CF-3F1D-4D18-80D3-45C5BA705D2A}" destId="{4E6DB8E7-42C7-4668-8CE8-2AF876266B2F}" srcOrd="0" destOrd="0" presId="urn:microsoft.com/office/officeart/2005/8/layout/default#1"/>
    <dgm:cxn modelId="{F9A6C203-DB86-4695-AC6F-1392D08B6610}" type="presParOf" srcId="{ABD279CF-3F1D-4D18-80D3-45C5BA705D2A}" destId="{02C93B2D-F6BF-4EDC-BA8F-0F296680E6B5}" srcOrd="1" destOrd="0" presId="urn:microsoft.com/office/officeart/2005/8/layout/default#1"/>
    <dgm:cxn modelId="{291C3231-4E92-4065-B008-2338141B3FD2}" type="presParOf" srcId="{ABD279CF-3F1D-4D18-80D3-45C5BA705D2A}" destId="{5E02A753-5C3D-4F7E-BE9F-8F632E219508}" srcOrd="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81DC01-8032-4660-AABB-011CCFB0AC33}" type="doc">
      <dgm:prSet loTypeId="urn:microsoft.com/office/officeart/2005/8/layout/default#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ADF213E3-0229-4CFF-A665-9879E443335E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Подготовка данных</a:t>
          </a:r>
        </a:p>
      </dgm:t>
    </dgm:pt>
    <dgm:pt modelId="{1BD9FA17-7D24-4A6D-904B-FED924E6B98E}" type="parTrans" cxnId="{C5405B8B-8E35-4C56-B7CB-B2722AC2D566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F0B61E8-C362-4ACA-AD54-56F406FF7107}" type="sibTrans" cxnId="{C5405B8B-8E35-4C56-B7CB-B2722AC2D566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EA9F29B-C8D5-49A6-ADEB-37A5524CBB2F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Выделение новинок</a:t>
          </a:r>
        </a:p>
      </dgm:t>
    </dgm:pt>
    <dgm:pt modelId="{BB679A0C-753F-4D42-B317-7ED2FA35DB31}" type="parTrans" cxnId="{01B4EA13-DAF1-448C-A8F9-47A2BFF51E5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A7FED6F-4B00-4458-BDDD-3FACFB4F860E}" type="sibTrans" cxnId="{01B4EA13-DAF1-448C-A8F9-47A2BFF51E5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B5CEAAD-57FE-4F56-BBF9-C462DBC94DEA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Коэффициент сезонности</a:t>
          </a:r>
        </a:p>
      </dgm:t>
    </dgm:pt>
    <dgm:pt modelId="{5972456E-AC07-4D52-A974-F8DAD3273F7F}" type="parTrans" cxnId="{1A2D8BDA-99E5-4BBB-A3C0-AD65D4465237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77D556C-B09F-4E41-9ADA-D20428B084CE}" type="sibTrans" cxnId="{1A2D8BDA-99E5-4BBB-A3C0-AD65D4465237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E23E6B1-E708-4275-8377-085E35D06BC0}">
      <dgm:prSet phldrT="[Текст]" custT="1"/>
      <dgm:spPr/>
      <dgm:t>
        <a:bodyPr/>
        <a:lstStyle/>
        <a:p>
          <a:r>
            <a:rPr lang="en-US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ABC </a:t>
          </a:r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</a:t>
          </a:r>
        </a:p>
      </dgm:t>
    </dgm:pt>
    <dgm:pt modelId="{90D698B1-A100-4B37-B078-49ADF4BE9BBE}" type="parTrans" cxnId="{2BCC1859-4C7C-4B91-8A18-004DE90BD8A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A5A96DB-FD99-462F-BA3B-BAFC8910D237}" type="sibTrans" cxnId="{2BCC1859-4C7C-4B91-8A18-004DE90BD8A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DD38C61-8273-4B1E-8F6D-4945A97BDBF6}">
      <dgm:prSet phldrT="[Текст]" custT="1"/>
      <dgm:spPr/>
      <dgm:t>
        <a:bodyPr/>
        <a:lstStyle/>
        <a:p>
          <a:r>
            <a:rPr lang="en-US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XYZ </a:t>
          </a:r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</a:t>
          </a:r>
        </a:p>
      </dgm:t>
    </dgm:pt>
    <dgm:pt modelId="{77E8AF5A-2A06-4DE6-B934-7EF7EE463A21}" type="parTrans" cxnId="{B8B3053C-A638-494E-AA3F-A1FD719AF433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18DE714-9727-433D-8629-0741E3F9B0F2}" type="sibTrans" cxnId="{B8B3053C-A638-494E-AA3F-A1FD719AF433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F6749F3-4B3E-4546-8C3F-B8B0862966FE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Уровень сервиса</a:t>
          </a:r>
        </a:p>
      </dgm:t>
    </dgm:pt>
    <dgm:pt modelId="{CE887688-F24A-47D1-A4E4-1ED084F3F4C9}" type="parTrans" cxnId="{5EE0F7EC-A3C7-42BB-A52F-3171401E1F08}">
      <dgm:prSet/>
      <dgm:spPr/>
      <dgm:t>
        <a:bodyPr/>
        <a:lstStyle/>
        <a:p>
          <a:endParaRPr lang="ru-RU" sz="1400"/>
        </a:p>
      </dgm:t>
    </dgm:pt>
    <dgm:pt modelId="{29E557BA-16AE-46A5-BA35-6785720913B6}" type="sibTrans" cxnId="{5EE0F7EC-A3C7-42BB-A52F-3171401E1F08}">
      <dgm:prSet/>
      <dgm:spPr/>
      <dgm:t>
        <a:bodyPr/>
        <a:lstStyle/>
        <a:p>
          <a:endParaRPr lang="ru-RU" sz="1400"/>
        </a:p>
      </dgm:t>
    </dgm:pt>
    <dgm:pt modelId="{D65CFFFE-972D-4295-AC5D-9C5488CBB7C9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Матрица </a:t>
          </a:r>
          <a:r>
            <a:rPr lang="en-US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BCG</a:t>
          </a:r>
          <a:endParaRPr lang="ru-RU" sz="1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5EF00F8-C9BA-40E5-972F-0A1EAAE6EF26}" type="parTrans" cxnId="{6C48BC03-9271-4375-B245-6254557C9F71}">
      <dgm:prSet/>
      <dgm:spPr/>
      <dgm:t>
        <a:bodyPr/>
        <a:lstStyle/>
        <a:p>
          <a:endParaRPr lang="ru-RU" sz="1400"/>
        </a:p>
      </dgm:t>
    </dgm:pt>
    <dgm:pt modelId="{7BF82824-B6D6-481F-9BBC-FC8296873A8D}" type="sibTrans" cxnId="{6C48BC03-9271-4375-B245-6254557C9F71}">
      <dgm:prSet/>
      <dgm:spPr/>
      <dgm:t>
        <a:bodyPr/>
        <a:lstStyle/>
        <a:p>
          <a:endParaRPr lang="ru-RU" sz="1400"/>
        </a:p>
      </dgm:t>
    </dgm:pt>
    <dgm:pt modelId="{A25384E7-F48A-412D-B6BE-F6425C7FD2D1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Характер спроса</a:t>
          </a:r>
        </a:p>
      </dgm:t>
    </dgm:pt>
    <dgm:pt modelId="{D4CB7D5B-60AF-46EF-891D-E4F299DCA58E}" type="parTrans" cxnId="{6C3017E9-FCF0-4924-B7DF-25A19F96D30A}">
      <dgm:prSet/>
      <dgm:spPr/>
      <dgm:t>
        <a:bodyPr/>
        <a:lstStyle/>
        <a:p>
          <a:endParaRPr lang="ru-RU" sz="1400"/>
        </a:p>
      </dgm:t>
    </dgm:pt>
    <dgm:pt modelId="{808A0442-9186-4FB9-973F-3078C20EEDA5}" type="sibTrans" cxnId="{6C3017E9-FCF0-4924-B7DF-25A19F96D30A}">
      <dgm:prSet/>
      <dgm:spPr/>
      <dgm:t>
        <a:bodyPr/>
        <a:lstStyle/>
        <a:p>
          <a:endParaRPr lang="ru-RU" sz="1400"/>
        </a:p>
      </dgm:t>
    </dgm:pt>
    <dgm:pt modelId="{D87CD2DB-A122-4BE0-B839-45F11DD5F96E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Модели прогноза</a:t>
          </a:r>
        </a:p>
      </dgm:t>
    </dgm:pt>
    <dgm:pt modelId="{740BDD40-C441-4114-9014-7E6CC4C933DC}" type="parTrans" cxnId="{AE048E97-6152-433B-84C0-2E13303964F3}">
      <dgm:prSet/>
      <dgm:spPr/>
      <dgm:t>
        <a:bodyPr/>
        <a:lstStyle/>
        <a:p>
          <a:endParaRPr lang="ru-RU" sz="1400"/>
        </a:p>
      </dgm:t>
    </dgm:pt>
    <dgm:pt modelId="{B2C744B9-F4B9-4491-875D-C128CD19A8F8}" type="sibTrans" cxnId="{AE048E97-6152-433B-84C0-2E13303964F3}">
      <dgm:prSet/>
      <dgm:spPr/>
      <dgm:t>
        <a:bodyPr/>
        <a:lstStyle/>
        <a:p>
          <a:endParaRPr lang="ru-RU" sz="1400"/>
        </a:p>
      </dgm:t>
    </dgm:pt>
    <dgm:pt modelId="{8FB7F3D0-B328-473E-91D9-2ECAEA32E6FB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Расчет ошибки прогноза</a:t>
          </a:r>
        </a:p>
      </dgm:t>
    </dgm:pt>
    <dgm:pt modelId="{C8E382E6-19AE-40DF-929D-B7C79E38D92D}" type="parTrans" cxnId="{D37AD710-2FBD-4635-9FA5-729913245755}">
      <dgm:prSet/>
      <dgm:spPr/>
      <dgm:t>
        <a:bodyPr/>
        <a:lstStyle/>
        <a:p>
          <a:endParaRPr lang="ru-RU" sz="1400"/>
        </a:p>
      </dgm:t>
    </dgm:pt>
    <dgm:pt modelId="{B669098C-92C9-4D40-B4DB-4737B74ED421}" type="sibTrans" cxnId="{D37AD710-2FBD-4635-9FA5-729913245755}">
      <dgm:prSet/>
      <dgm:spPr/>
      <dgm:t>
        <a:bodyPr/>
        <a:lstStyle/>
        <a:p>
          <a:endParaRPr lang="ru-RU" sz="1400"/>
        </a:p>
      </dgm:t>
    </dgm:pt>
    <dgm:pt modelId="{10F0F4E1-4CAA-44EA-B296-3F750F8B70D2}" type="pres">
      <dgm:prSet presAssocID="{6E81DC01-8032-4660-AABB-011CCFB0AC3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65ADE26-C9D9-4F03-A247-EE0E5919A4CC}" type="pres">
      <dgm:prSet presAssocID="{ADF213E3-0229-4CFF-A665-9879E443335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BFBD49-BCE3-4A34-8217-48A9E44DB836}" type="pres">
      <dgm:prSet presAssocID="{5F0B61E8-C362-4ACA-AD54-56F406FF7107}" presName="sibTrans" presStyleCnt="0"/>
      <dgm:spPr/>
    </dgm:pt>
    <dgm:pt modelId="{CBD97441-66EF-4B05-A72A-EB90C9E64DDC}" type="pres">
      <dgm:prSet presAssocID="{6EA9F29B-C8D5-49A6-ADEB-37A5524CBB2F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A0EEE2-A4E9-4E15-B492-8C98E83F1829}" type="pres">
      <dgm:prSet presAssocID="{9A7FED6F-4B00-4458-BDDD-3FACFB4F860E}" presName="sibTrans" presStyleCnt="0"/>
      <dgm:spPr/>
    </dgm:pt>
    <dgm:pt modelId="{C333CD8B-AC0B-4FC5-B33F-2B1D74DC1858}" type="pres">
      <dgm:prSet presAssocID="{3B5CEAAD-57FE-4F56-BBF9-C462DBC94DEA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678D7A-92A5-4943-8A07-D7F674B482D7}" type="pres">
      <dgm:prSet presAssocID="{077D556C-B09F-4E41-9ADA-D20428B084CE}" presName="sibTrans" presStyleCnt="0"/>
      <dgm:spPr/>
    </dgm:pt>
    <dgm:pt modelId="{EF1BD2F3-3E94-4148-922A-9656C0192A35}" type="pres">
      <dgm:prSet presAssocID="{7E23E6B1-E708-4275-8377-085E35D06BC0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2048E3-E6EB-47A2-9C46-2186E53331A8}" type="pres">
      <dgm:prSet presAssocID="{7A5A96DB-FD99-462F-BA3B-BAFC8910D237}" presName="sibTrans" presStyleCnt="0"/>
      <dgm:spPr/>
    </dgm:pt>
    <dgm:pt modelId="{F8BBDD25-8B55-4B61-8F6D-2BF2DE8B8AFE}" type="pres">
      <dgm:prSet presAssocID="{EDD38C61-8273-4B1E-8F6D-4945A97BDBF6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C63E71E-EAB2-4D12-B7B4-C66C17E3575E}" type="pres">
      <dgm:prSet presAssocID="{818DE714-9727-433D-8629-0741E3F9B0F2}" presName="sibTrans" presStyleCnt="0"/>
      <dgm:spPr/>
    </dgm:pt>
    <dgm:pt modelId="{F7E21E6C-365D-41B7-A9C3-087476674D96}" type="pres">
      <dgm:prSet presAssocID="{9F6749F3-4B3E-4546-8C3F-B8B0862966FE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D4A6482-C6F0-4EA4-AC88-7641D8511CE4}" type="pres">
      <dgm:prSet presAssocID="{29E557BA-16AE-46A5-BA35-6785720913B6}" presName="sibTrans" presStyleCnt="0"/>
      <dgm:spPr/>
    </dgm:pt>
    <dgm:pt modelId="{505B6863-4421-4FE7-A443-A65D61C7C8EA}" type="pres">
      <dgm:prSet presAssocID="{D65CFFFE-972D-4295-AC5D-9C5488CBB7C9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3D7930-3695-4CF7-82F5-EE21AA2F8CD6}" type="pres">
      <dgm:prSet presAssocID="{7BF82824-B6D6-481F-9BBC-FC8296873A8D}" presName="sibTrans" presStyleCnt="0"/>
      <dgm:spPr/>
    </dgm:pt>
    <dgm:pt modelId="{B950AFB4-671E-4C32-8CB6-A1B68051DB52}" type="pres">
      <dgm:prSet presAssocID="{A25384E7-F48A-412D-B6BE-F6425C7FD2D1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F30DA4-AA37-4FA0-B2EE-66C3B32299A4}" type="pres">
      <dgm:prSet presAssocID="{808A0442-9186-4FB9-973F-3078C20EEDA5}" presName="sibTrans" presStyleCnt="0"/>
      <dgm:spPr/>
    </dgm:pt>
    <dgm:pt modelId="{0A2B0C7C-0D88-4195-BDB2-4223C99879A6}" type="pres">
      <dgm:prSet presAssocID="{D87CD2DB-A122-4BE0-B839-45F11DD5F96E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A27A546-C7B6-4567-B980-C3C6DD2E1351}" type="pres">
      <dgm:prSet presAssocID="{B2C744B9-F4B9-4491-875D-C128CD19A8F8}" presName="sibTrans" presStyleCnt="0"/>
      <dgm:spPr/>
    </dgm:pt>
    <dgm:pt modelId="{662D8E79-10FE-41AD-B84A-8F181B624200}" type="pres">
      <dgm:prSet presAssocID="{8FB7F3D0-B328-473E-91D9-2ECAEA32E6FB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EE0F7EC-A3C7-42BB-A52F-3171401E1F08}" srcId="{6E81DC01-8032-4660-AABB-011CCFB0AC33}" destId="{9F6749F3-4B3E-4546-8C3F-B8B0862966FE}" srcOrd="5" destOrd="0" parTransId="{CE887688-F24A-47D1-A4E4-1ED084F3F4C9}" sibTransId="{29E557BA-16AE-46A5-BA35-6785720913B6}"/>
    <dgm:cxn modelId="{B8B3053C-A638-494E-AA3F-A1FD719AF433}" srcId="{6E81DC01-8032-4660-AABB-011CCFB0AC33}" destId="{EDD38C61-8273-4B1E-8F6D-4945A97BDBF6}" srcOrd="4" destOrd="0" parTransId="{77E8AF5A-2A06-4DE6-B934-7EF7EE463A21}" sibTransId="{818DE714-9727-433D-8629-0741E3F9B0F2}"/>
    <dgm:cxn modelId="{1A2D8BDA-99E5-4BBB-A3C0-AD65D4465237}" srcId="{6E81DC01-8032-4660-AABB-011CCFB0AC33}" destId="{3B5CEAAD-57FE-4F56-BBF9-C462DBC94DEA}" srcOrd="2" destOrd="0" parTransId="{5972456E-AC07-4D52-A974-F8DAD3273F7F}" sibTransId="{077D556C-B09F-4E41-9ADA-D20428B084CE}"/>
    <dgm:cxn modelId="{2BCC1859-4C7C-4B91-8A18-004DE90BD8AF}" srcId="{6E81DC01-8032-4660-AABB-011CCFB0AC33}" destId="{7E23E6B1-E708-4275-8377-085E35D06BC0}" srcOrd="3" destOrd="0" parTransId="{90D698B1-A100-4B37-B078-49ADF4BE9BBE}" sibTransId="{7A5A96DB-FD99-462F-BA3B-BAFC8910D237}"/>
    <dgm:cxn modelId="{5A0C280E-C286-4882-B2BE-DD9E68CEDE04}" type="presOf" srcId="{A25384E7-F48A-412D-B6BE-F6425C7FD2D1}" destId="{B950AFB4-671E-4C32-8CB6-A1B68051DB52}" srcOrd="0" destOrd="0" presId="urn:microsoft.com/office/officeart/2005/8/layout/default#2"/>
    <dgm:cxn modelId="{040D3491-5D70-4102-8067-2FA5DA8E4F28}" type="presOf" srcId="{D87CD2DB-A122-4BE0-B839-45F11DD5F96E}" destId="{0A2B0C7C-0D88-4195-BDB2-4223C99879A6}" srcOrd="0" destOrd="0" presId="urn:microsoft.com/office/officeart/2005/8/layout/default#2"/>
    <dgm:cxn modelId="{57F70926-C92E-464F-A45B-67B9DC3A9469}" type="presOf" srcId="{8FB7F3D0-B328-473E-91D9-2ECAEA32E6FB}" destId="{662D8E79-10FE-41AD-B84A-8F181B624200}" srcOrd="0" destOrd="0" presId="urn:microsoft.com/office/officeart/2005/8/layout/default#2"/>
    <dgm:cxn modelId="{6C3017E9-FCF0-4924-B7DF-25A19F96D30A}" srcId="{6E81DC01-8032-4660-AABB-011CCFB0AC33}" destId="{A25384E7-F48A-412D-B6BE-F6425C7FD2D1}" srcOrd="7" destOrd="0" parTransId="{D4CB7D5B-60AF-46EF-891D-E4F299DCA58E}" sibTransId="{808A0442-9186-4FB9-973F-3078C20EEDA5}"/>
    <dgm:cxn modelId="{C5405B8B-8E35-4C56-B7CB-B2722AC2D566}" srcId="{6E81DC01-8032-4660-AABB-011CCFB0AC33}" destId="{ADF213E3-0229-4CFF-A665-9879E443335E}" srcOrd="0" destOrd="0" parTransId="{1BD9FA17-7D24-4A6D-904B-FED924E6B98E}" sibTransId="{5F0B61E8-C362-4ACA-AD54-56F406FF7107}"/>
    <dgm:cxn modelId="{16A85355-9D34-4EC6-97AC-37FFAB256F94}" type="presOf" srcId="{EDD38C61-8273-4B1E-8F6D-4945A97BDBF6}" destId="{F8BBDD25-8B55-4B61-8F6D-2BF2DE8B8AFE}" srcOrd="0" destOrd="0" presId="urn:microsoft.com/office/officeart/2005/8/layout/default#2"/>
    <dgm:cxn modelId="{6C48BC03-9271-4375-B245-6254557C9F71}" srcId="{6E81DC01-8032-4660-AABB-011CCFB0AC33}" destId="{D65CFFFE-972D-4295-AC5D-9C5488CBB7C9}" srcOrd="6" destOrd="0" parTransId="{A5EF00F8-C9BA-40E5-972F-0A1EAAE6EF26}" sibTransId="{7BF82824-B6D6-481F-9BBC-FC8296873A8D}"/>
    <dgm:cxn modelId="{3AE1374C-B275-43F8-BB59-CB43BF0473EE}" type="presOf" srcId="{D65CFFFE-972D-4295-AC5D-9C5488CBB7C9}" destId="{505B6863-4421-4FE7-A443-A65D61C7C8EA}" srcOrd="0" destOrd="0" presId="urn:microsoft.com/office/officeart/2005/8/layout/default#2"/>
    <dgm:cxn modelId="{F20683C0-790B-47C5-9744-9E0565C3DB05}" type="presOf" srcId="{9F6749F3-4B3E-4546-8C3F-B8B0862966FE}" destId="{F7E21E6C-365D-41B7-A9C3-087476674D96}" srcOrd="0" destOrd="0" presId="urn:microsoft.com/office/officeart/2005/8/layout/default#2"/>
    <dgm:cxn modelId="{D37AD710-2FBD-4635-9FA5-729913245755}" srcId="{6E81DC01-8032-4660-AABB-011CCFB0AC33}" destId="{8FB7F3D0-B328-473E-91D9-2ECAEA32E6FB}" srcOrd="9" destOrd="0" parTransId="{C8E382E6-19AE-40DF-929D-B7C79E38D92D}" sibTransId="{B669098C-92C9-4D40-B4DB-4737B74ED421}"/>
    <dgm:cxn modelId="{1CB65013-915C-4BAA-A749-41BBFAFD7505}" type="presOf" srcId="{7E23E6B1-E708-4275-8377-085E35D06BC0}" destId="{EF1BD2F3-3E94-4148-922A-9656C0192A35}" srcOrd="0" destOrd="0" presId="urn:microsoft.com/office/officeart/2005/8/layout/default#2"/>
    <dgm:cxn modelId="{9067DF53-4D2F-4C57-8421-4FAA028F98F8}" type="presOf" srcId="{ADF213E3-0229-4CFF-A665-9879E443335E}" destId="{065ADE26-C9D9-4F03-A247-EE0E5919A4CC}" srcOrd="0" destOrd="0" presId="urn:microsoft.com/office/officeart/2005/8/layout/default#2"/>
    <dgm:cxn modelId="{6667E832-698C-43F5-A25C-70D638A8B183}" type="presOf" srcId="{3B5CEAAD-57FE-4F56-BBF9-C462DBC94DEA}" destId="{C333CD8B-AC0B-4FC5-B33F-2B1D74DC1858}" srcOrd="0" destOrd="0" presId="urn:microsoft.com/office/officeart/2005/8/layout/default#2"/>
    <dgm:cxn modelId="{CE0F6A7E-4BDC-40E2-9DC8-DB1B5A36F310}" type="presOf" srcId="{6EA9F29B-C8D5-49A6-ADEB-37A5524CBB2F}" destId="{CBD97441-66EF-4B05-A72A-EB90C9E64DDC}" srcOrd="0" destOrd="0" presId="urn:microsoft.com/office/officeart/2005/8/layout/default#2"/>
    <dgm:cxn modelId="{D8B271CA-6659-48DE-AACA-BC63B0E99FAB}" type="presOf" srcId="{6E81DC01-8032-4660-AABB-011CCFB0AC33}" destId="{10F0F4E1-4CAA-44EA-B296-3F750F8B70D2}" srcOrd="0" destOrd="0" presId="urn:microsoft.com/office/officeart/2005/8/layout/default#2"/>
    <dgm:cxn modelId="{01B4EA13-DAF1-448C-A8F9-47A2BFF51E5F}" srcId="{6E81DC01-8032-4660-AABB-011CCFB0AC33}" destId="{6EA9F29B-C8D5-49A6-ADEB-37A5524CBB2F}" srcOrd="1" destOrd="0" parTransId="{BB679A0C-753F-4D42-B317-7ED2FA35DB31}" sibTransId="{9A7FED6F-4B00-4458-BDDD-3FACFB4F860E}"/>
    <dgm:cxn modelId="{AE048E97-6152-433B-84C0-2E13303964F3}" srcId="{6E81DC01-8032-4660-AABB-011CCFB0AC33}" destId="{D87CD2DB-A122-4BE0-B839-45F11DD5F96E}" srcOrd="8" destOrd="0" parTransId="{740BDD40-C441-4114-9014-7E6CC4C933DC}" sibTransId="{B2C744B9-F4B9-4491-875D-C128CD19A8F8}"/>
    <dgm:cxn modelId="{9773E899-793D-4C7F-B690-27BB43EB6242}" type="presParOf" srcId="{10F0F4E1-4CAA-44EA-B296-3F750F8B70D2}" destId="{065ADE26-C9D9-4F03-A247-EE0E5919A4CC}" srcOrd="0" destOrd="0" presId="urn:microsoft.com/office/officeart/2005/8/layout/default#2"/>
    <dgm:cxn modelId="{33C40ED7-1F18-4294-9018-9EBE24620764}" type="presParOf" srcId="{10F0F4E1-4CAA-44EA-B296-3F750F8B70D2}" destId="{F9BFBD49-BCE3-4A34-8217-48A9E44DB836}" srcOrd="1" destOrd="0" presId="urn:microsoft.com/office/officeart/2005/8/layout/default#2"/>
    <dgm:cxn modelId="{142F53B8-D4F6-43B6-AAAC-26B8F45371B6}" type="presParOf" srcId="{10F0F4E1-4CAA-44EA-B296-3F750F8B70D2}" destId="{CBD97441-66EF-4B05-A72A-EB90C9E64DDC}" srcOrd="2" destOrd="0" presId="urn:microsoft.com/office/officeart/2005/8/layout/default#2"/>
    <dgm:cxn modelId="{2407E42B-273C-493C-AAD6-C576C98CEF53}" type="presParOf" srcId="{10F0F4E1-4CAA-44EA-B296-3F750F8B70D2}" destId="{69A0EEE2-A4E9-4E15-B492-8C98E83F1829}" srcOrd="3" destOrd="0" presId="urn:microsoft.com/office/officeart/2005/8/layout/default#2"/>
    <dgm:cxn modelId="{21668946-5DE5-46DB-B993-A87AC67804BA}" type="presParOf" srcId="{10F0F4E1-4CAA-44EA-B296-3F750F8B70D2}" destId="{C333CD8B-AC0B-4FC5-B33F-2B1D74DC1858}" srcOrd="4" destOrd="0" presId="urn:microsoft.com/office/officeart/2005/8/layout/default#2"/>
    <dgm:cxn modelId="{44B6222F-AC7F-4620-B39F-59B83FDA194D}" type="presParOf" srcId="{10F0F4E1-4CAA-44EA-B296-3F750F8B70D2}" destId="{07678D7A-92A5-4943-8A07-D7F674B482D7}" srcOrd="5" destOrd="0" presId="urn:microsoft.com/office/officeart/2005/8/layout/default#2"/>
    <dgm:cxn modelId="{D7F6F8CA-C75E-4EF8-AA8A-17AFB1BC9D29}" type="presParOf" srcId="{10F0F4E1-4CAA-44EA-B296-3F750F8B70D2}" destId="{EF1BD2F3-3E94-4148-922A-9656C0192A35}" srcOrd="6" destOrd="0" presId="urn:microsoft.com/office/officeart/2005/8/layout/default#2"/>
    <dgm:cxn modelId="{DE21AA6B-AE10-4300-A32E-DD020822EC8B}" type="presParOf" srcId="{10F0F4E1-4CAA-44EA-B296-3F750F8B70D2}" destId="{F02048E3-E6EB-47A2-9C46-2186E53331A8}" srcOrd="7" destOrd="0" presId="urn:microsoft.com/office/officeart/2005/8/layout/default#2"/>
    <dgm:cxn modelId="{562452AD-3568-4389-8B6C-5409A1E56E35}" type="presParOf" srcId="{10F0F4E1-4CAA-44EA-B296-3F750F8B70D2}" destId="{F8BBDD25-8B55-4B61-8F6D-2BF2DE8B8AFE}" srcOrd="8" destOrd="0" presId="urn:microsoft.com/office/officeart/2005/8/layout/default#2"/>
    <dgm:cxn modelId="{23C66E0C-2F1A-4A33-9AF2-1CF86DEBD3E7}" type="presParOf" srcId="{10F0F4E1-4CAA-44EA-B296-3F750F8B70D2}" destId="{9C63E71E-EAB2-4D12-B7B4-C66C17E3575E}" srcOrd="9" destOrd="0" presId="urn:microsoft.com/office/officeart/2005/8/layout/default#2"/>
    <dgm:cxn modelId="{59338B50-94F4-43B9-B4F9-C3A5053756FB}" type="presParOf" srcId="{10F0F4E1-4CAA-44EA-B296-3F750F8B70D2}" destId="{F7E21E6C-365D-41B7-A9C3-087476674D96}" srcOrd="10" destOrd="0" presId="urn:microsoft.com/office/officeart/2005/8/layout/default#2"/>
    <dgm:cxn modelId="{65D48987-B0C0-4B6E-BF63-9A11AAFD0C78}" type="presParOf" srcId="{10F0F4E1-4CAA-44EA-B296-3F750F8B70D2}" destId="{DD4A6482-C6F0-4EA4-AC88-7641D8511CE4}" srcOrd="11" destOrd="0" presId="urn:microsoft.com/office/officeart/2005/8/layout/default#2"/>
    <dgm:cxn modelId="{C8FFF1A3-2CE0-416C-81E9-58647805B148}" type="presParOf" srcId="{10F0F4E1-4CAA-44EA-B296-3F750F8B70D2}" destId="{505B6863-4421-4FE7-A443-A65D61C7C8EA}" srcOrd="12" destOrd="0" presId="urn:microsoft.com/office/officeart/2005/8/layout/default#2"/>
    <dgm:cxn modelId="{F81399AF-B03F-4C7C-BAF5-95C24322B362}" type="presParOf" srcId="{10F0F4E1-4CAA-44EA-B296-3F750F8B70D2}" destId="{983D7930-3695-4CF7-82F5-EE21AA2F8CD6}" srcOrd="13" destOrd="0" presId="urn:microsoft.com/office/officeart/2005/8/layout/default#2"/>
    <dgm:cxn modelId="{43A996DC-D70A-47B7-BD7C-FBEAA46815FC}" type="presParOf" srcId="{10F0F4E1-4CAA-44EA-B296-3F750F8B70D2}" destId="{B950AFB4-671E-4C32-8CB6-A1B68051DB52}" srcOrd="14" destOrd="0" presId="urn:microsoft.com/office/officeart/2005/8/layout/default#2"/>
    <dgm:cxn modelId="{7E3D998A-F9BC-425F-BFD0-05712D719F12}" type="presParOf" srcId="{10F0F4E1-4CAA-44EA-B296-3F750F8B70D2}" destId="{C4F30DA4-AA37-4FA0-B2EE-66C3B32299A4}" srcOrd="15" destOrd="0" presId="urn:microsoft.com/office/officeart/2005/8/layout/default#2"/>
    <dgm:cxn modelId="{13E7F20A-1C93-4E67-93D7-E6B6CC686A38}" type="presParOf" srcId="{10F0F4E1-4CAA-44EA-B296-3F750F8B70D2}" destId="{0A2B0C7C-0D88-4195-BDB2-4223C99879A6}" srcOrd="16" destOrd="0" presId="urn:microsoft.com/office/officeart/2005/8/layout/default#2"/>
    <dgm:cxn modelId="{EEBC44BF-4922-4FD5-A640-34D1479E8478}" type="presParOf" srcId="{10F0F4E1-4CAA-44EA-B296-3F750F8B70D2}" destId="{FA27A546-C7B6-4567-B980-C3C6DD2E1351}" srcOrd="17" destOrd="0" presId="urn:microsoft.com/office/officeart/2005/8/layout/default#2"/>
    <dgm:cxn modelId="{ABC7ABDF-EEEB-4CD3-B3E3-FAF923597421}" type="presParOf" srcId="{10F0F4E1-4CAA-44EA-B296-3F750F8B70D2}" destId="{662D8E79-10FE-41AD-B84A-8F181B624200}" srcOrd="1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FEE78F-8415-495B-B1E2-26DEB64E10DD}" type="doc">
      <dgm:prSet loTypeId="urn:microsoft.com/office/officeart/2005/8/layout/default#3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5C29A958-2343-490A-80A6-9D73EB314E27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Подразделение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Точка продаж, где был продан объект</a:t>
          </a:r>
        </a:p>
      </dgm:t>
    </dgm:pt>
    <dgm:pt modelId="{B317B4E1-DF35-40AF-AF7E-E0D52663594E}" type="parTrans" cxnId="{C37D3725-256B-473C-A7A4-2BAF91F2934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75B704C-07E2-415D-9BC0-6945133698C5}" type="sibTrans" cxnId="{C37D3725-256B-473C-A7A4-2BAF91F2934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31675B5-10C9-4EE7-AF17-4A165CBBCBC2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Объект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Проданный товар или группа товара</a:t>
          </a:r>
        </a:p>
      </dgm:t>
    </dgm:pt>
    <dgm:pt modelId="{06EABFB7-84E6-4FB1-A658-40522E3096EE}" type="parTrans" cxnId="{A109D494-84AC-458F-9CA9-C238E6C6771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AF772C7-5D7D-4B5D-B4CA-33D5344A973D}" type="sibTrans" cxnId="{A109D494-84AC-458F-9CA9-C238E6C6771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DB6E293-06EE-493A-B5A2-40BA7DBF2564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Дата транзакции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Дата продажи</a:t>
          </a:r>
        </a:p>
      </dgm:t>
    </dgm:pt>
    <dgm:pt modelId="{AA00849C-5E0E-4363-890A-8BFCAA86228B}" type="parTrans" cxnId="{913B44FE-CC93-4D78-B1A3-8E0741545841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0610DD1-5580-4EF2-B610-5B014C72F0B9}" type="sibTrans" cxnId="{913B44FE-CC93-4D78-B1A3-8E0741545841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7BDCE2F-1FF2-4B42-B089-79A893DFBD83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Показатель 1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количество товара</a:t>
          </a:r>
        </a:p>
      </dgm:t>
    </dgm:pt>
    <dgm:pt modelId="{329E15E2-89B7-42F8-A458-09888469E874}" type="parTrans" cxnId="{3B6F57BC-5516-4230-BE9E-C8D557DA126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51C2209-EA5D-42EE-8442-46227A0F51E3}" type="sibTrans" cxnId="{3B6F57BC-5516-4230-BE9E-C8D557DA126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271A21B-EF64-402A-B3FF-3F28B74C2B05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Показатель 2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сумма продажи</a:t>
          </a:r>
        </a:p>
      </dgm:t>
    </dgm:pt>
    <dgm:pt modelId="{A7BDAE2F-3A05-4DA0-A3A9-ACAA87A05481}" type="parTrans" cxnId="{3404BC77-E309-4340-8AC2-58D469439C7A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787BC82-E921-43BB-AF97-2186403E0548}" type="sibTrans" cxnId="{3404BC77-E309-4340-8AC2-58D469439C7A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A24B509-D55C-4327-B533-632480A2E395}">
      <dgm:prSet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Дополнительный показатель</a:t>
          </a:r>
        </a:p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маржа</a:t>
          </a:r>
        </a:p>
      </dgm:t>
    </dgm:pt>
    <dgm:pt modelId="{1C69A763-AE0F-4D9C-BABD-67464424188C}" type="parTrans" cxnId="{74BEEC54-14AA-4E0B-BFFF-4A00114EA826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5F8D057-3772-4B7C-B56F-1266619CECBD}" type="sibTrans" cxnId="{74BEEC54-14AA-4E0B-BFFF-4A00114EA826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E12EC99-1AF7-45C5-BCF1-57DA6006F756}" type="pres">
      <dgm:prSet presAssocID="{29FEE78F-8415-495B-B1E2-26DEB64E10D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B7F0E81-D4A8-495E-B538-3425816503B1}" type="pres">
      <dgm:prSet presAssocID="{5C29A958-2343-490A-80A6-9D73EB314E27}" presName="node" presStyleLbl="node1" presStyleIdx="0" presStyleCnt="6" custScaleX="110000" custLinFactNeighborX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9832C3E-85EE-4D8E-93BA-5836A75C11ED}" type="pres">
      <dgm:prSet presAssocID="{075B704C-07E2-415D-9BC0-6945133698C5}" presName="sibTrans" presStyleCnt="0"/>
      <dgm:spPr/>
    </dgm:pt>
    <dgm:pt modelId="{9BE0B876-E5DE-441E-BFEF-4BDBD76B2515}" type="pres">
      <dgm:prSet presAssocID="{F31675B5-10C9-4EE7-AF17-4A165CBBCBC2}" presName="node" presStyleLbl="node1" presStyleIdx="1" presStyleCnt="6" custScaleX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C48248-E89A-48CD-BFC4-D30788A5061E}" type="pres">
      <dgm:prSet presAssocID="{1AF772C7-5D7D-4B5D-B4CA-33D5344A973D}" presName="sibTrans" presStyleCnt="0"/>
      <dgm:spPr/>
    </dgm:pt>
    <dgm:pt modelId="{A8B094F0-D32B-4E3E-A8EA-8D1237E003D0}" type="pres">
      <dgm:prSet presAssocID="{6DB6E293-06EE-493A-B5A2-40BA7DBF2564}" presName="node" presStyleLbl="node1" presStyleIdx="2" presStyleCnt="6" custScaleX="121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32ACD3-E7B2-414F-84FB-A7A86F894E6E}" type="pres">
      <dgm:prSet presAssocID="{20610DD1-5580-4EF2-B610-5B014C72F0B9}" presName="sibTrans" presStyleCnt="0"/>
      <dgm:spPr/>
    </dgm:pt>
    <dgm:pt modelId="{56792D1E-6AF8-49A1-BB0B-BA4878BF7EA8}" type="pres">
      <dgm:prSet presAssocID="{F7BDCE2F-1FF2-4B42-B089-79A893DFBD83}" presName="node" presStyleLbl="node1" presStyleIdx="3" presStyleCnt="6" custScaleX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27257A7-3CBF-400A-8EF6-8694B47BC33D}" type="pres">
      <dgm:prSet presAssocID="{551C2209-EA5D-42EE-8442-46227A0F51E3}" presName="sibTrans" presStyleCnt="0"/>
      <dgm:spPr/>
    </dgm:pt>
    <dgm:pt modelId="{D4E9FA00-6845-4C92-9E91-75C13DDA0756}" type="pres">
      <dgm:prSet presAssocID="{4271A21B-EF64-402A-B3FF-3F28B74C2B05}" presName="node" presStyleLbl="node1" presStyleIdx="4" presStyleCnt="6" custScaleX="11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00A2C6-A32C-4F72-A957-67915C8907C6}" type="pres">
      <dgm:prSet presAssocID="{A787BC82-E921-43BB-AF97-2186403E0548}" presName="sibTrans" presStyleCnt="0"/>
      <dgm:spPr/>
    </dgm:pt>
    <dgm:pt modelId="{FE12F930-5657-4291-9919-8A9709A702A3}" type="pres">
      <dgm:prSet presAssocID="{0A24B509-D55C-4327-B533-632480A2E395}" presName="node" presStyleLbl="node1" presStyleIdx="5" presStyleCnt="6" custScaleX="121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B6F57BC-5516-4230-BE9E-C8D557DA1269}" srcId="{29FEE78F-8415-495B-B1E2-26DEB64E10DD}" destId="{F7BDCE2F-1FF2-4B42-B089-79A893DFBD83}" srcOrd="3" destOrd="0" parTransId="{329E15E2-89B7-42F8-A458-09888469E874}" sibTransId="{551C2209-EA5D-42EE-8442-46227A0F51E3}"/>
    <dgm:cxn modelId="{913B44FE-CC93-4D78-B1A3-8E0741545841}" srcId="{29FEE78F-8415-495B-B1E2-26DEB64E10DD}" destId="{6DB6E293-06EE-493A-B5A2-40BA7DBF2564}" srcOrd="2" destOrd="0" parTransId="{AA00849C-5E0E-4363-890A-8BFCAA86228B}" sibTransId="{20610DD1-5580-4EF2-B610-5B014C72F0B9}"/>
    <dgm:cxn modelId="{3404BC77-E309-4340-8AC2-58D469439C7A}" srcId="{29FEE78F-8415-495B-B1E2-26DEB64E10DD}" destId="{4271A21B-EF64-402A-B3FF-3F28B74C2B05}" srcOrd="4" destOrd="0" parTransId="{A7BDAE2F-3A05-4DA0-A3A9-ACAA87A05481}" sibTransId="{A787BC82-E921-43BB-AF97-2186403E0548}"/>
    <dgm:cxn modelId="{E69752F2-65C3-444E-93E9-50E99F9D937B}" type="presOf" srcId="{5C29A958-2343-490A-80A6-9D73EB314E27}" destId="{0B7F0E81-D4A8-495E-B538-3425816503B1}" srcOrd="0" destOrd="0" presId="urn:microsoft.com/office/officeart/2005/8/layout/default#3"/>
    <dgm:cxn modelId="{C37D3725-256B-473C-A7A4-2BAF91F2934F}" srcId="{29FEE78F-8415-495B-B1E2-26DEB64E10DD}" destId="{5C29A958-2343-490A-80A6-9D73EB314E27}" srcOrd="0" destOrd="0" parTransId="{B317B4E1-DF35-40AF-AF7E-E0D52663594E}" sibTransId="{075B704C-07E2-415D-9BC0-6945133698C5}"/>
    <dgm:cxn modelId="{A109D494-84AC-458F-9CA9-C238E6C67719}" srcId="{29FEE78F-8415-495B-B1E2-26DEB64E10DD}" destId="{F31675B5-10C9-4EE7-AF17-4A165CBBCBC2}" srcOrd="1" destOrd="0" parTransId="{06EABFB7-84E6-4FB1-A658-40522E3096EE}" sibTransId="{1AF772C7-5D7D-4B5D-B4CA-33D5344A973D}"/>
    <dgm:cxn modelId="{FFEFB09D-7428-41DC-B384-045DBD97D715}" type="presOf" srcId="{4271A21B-EF64-402A-B3FF-3F28B74C2B05}" destId="{D4E9FA00-6845-4C92-9E91-75C13DDA0756}" srcOrd="0" destOrd="0" presId="urn:microsoft.com/office/officeart/2005/8/layout/default#3"/>
    <dgm:cxn modelId="{678E5AC3-EE4E-4830-861C-6797C047D277}" type="presOf" srcId="{F31675B5-10C9-4EE7-AF17-4A165CBBCBC2}" destId="{9BE0B876-E5DE-441E-BFEF-4BDBD76B2515}" srcOrd="0" destOrd="0" presId="urn:microsoft.com/office/officeart/2005/8/layout/default#3"/>
    <dgm:cxn modelId="{6B22BCD6-524F-42D5-A5A2-408B3BEA049C}" type="presOf" srcId="{F7BDCE2F-1FF2-4B42-B089-79A893DFBD83}" destId="{56792D1E-6AF8-49A1-BB0B-BA4878BF7EA8}" srcOrd="0" destOrd="0" presId="urn:microsoft.com/office/officeart/2005/8/layout/default#3"/>
    <dgm:cxn modelId="{0B927D21-7EF3-4031-96CB-36E5126F9AD7}" type="presOf" srcId="{0A24B509-D55C-4327-B533-632480A2E395}" destId="{FE12F930-5657-4291-9919-8A9709A702A3}" srcOrd="0" destOrd="0" presId="urn:microsoft.com/office/officeart/2005/8/layout/default#3"/>
    <dgm:cxn modelId="{B3CD48E8-6039-4756-86F6-B71074C283FA}" type="presOf" srcId="{6DB6E293-06EE-493A-B5A2-40BA7DBF2564}" destId="{A8B094F0-D32B-4E3E-A8EA-8D1237E003D0}" srcOrd="0" destOrd="0" presId="urn:microsoft.com/office/officeart/2005/8/layout/default#3"/>
    <dgm:cxn modelId="{CEABB6C3-04BF-4253-A317-28499969E786}" type="presOf" srcId="{29FEE78F-8415-495B-B1E2-26DEB64E10DD}" destId="{EE12EC99-1AF7-45C5-BCF1-57DA6006F756}" srcOrd="0" destOrd="0" presId="urn:microsoft.com/office/officeart/2005/8/layout/default#3"/>
    <dgm:cxn modelId="{74BEEC54-14AA-4E0B-BFFF-4A00114EA826}" srcId="{29FEE78F-8415-495B-B1E2-26DEB64E10DD}" destId="{0A24B509-D55C-4327-B533-632480A2E395}" srcOrd="5" destOrd="0" parTransId="{1C69A763-AE0F-4D9C-BABD-67464424188C}" sibTransId="{65F8D057-3772-4B7C-B56F-1266619CECBD}"/>
    <dgm:cxn modelId="{B2DDA0E2-420B-4376-A320-6EE0C342A355}" type="presParOf" srcId="{EE12EC99-1AF7-45C5-BCF1-57DA6006F756}" destId="{0B7F0E81-D4A8-495E-B538-3425816503B1}" srcOrd="0" destOrd="0" presId="urn:microsoft.com/office/officeart/2005/8/layout/default#3"/>
    <dgm:cxn modelId="{53BF56FF-7235-4F2C-8A83-A656F2B6E0BE}" type="presParOf" srcId="{EE12EC99-1AF7-45C5-BCF1-57DA6006F756}" destId="{D9832C3E-85EE-4D8E-93BA-5836A75C11ED}" srcOrd="1" destOrd="0" presId="urn:microsoft.com/office/officeart/2005/8/layout/default#3"/>
    <dgm:cxn modelId="{88D6A0F6-BF8A-4D61-B520-39C45240C8FC}" type="presParOf" srcId="{EE12EC99-1AF7-45C5-BCF1-57DA6006F756}" destId="{9BE0B876-E5DE-441E-BFEF-4BDBD76B2515}" srcOrd="2" destOrd="0" presId="urn:microsoft.com/office/officeart/2005/8/layout/default#3"/>
    <dgm:cxn modelId="{F67B86F2-5753-4C51-9237-67D2D346D11C}" type="presParOf" srcId="{EE12EC99-1AF7-45C5-BCF1-57DA6006F756}" destId="{CFC48248-E89A-48CD-BFC4-D30788A5061E}" srcOrd="3" destOrd="0" presId="urn:microsoft.com/office/officeart/2005/8/layout/default#3"/>
    <dgm:cxn modelId="{B86A00D5-9FCA-445D-BC90-1394DD9A06F8}" type="presParOf" srcId="{EE12EC99-1AF7-45C5-BCF1-57DA6006F756}" destId="{A8B094F0-D32B-4E3E-A8EA-8D1237E003D0}" srcOrd="4" destOrd="0" presId="urn:microsoft.com/office/officeart/2005/8/layout/default#3"/>
    <dgm:cxn modelId="{9FE4FC41-2C8B-44D6-A665-005C68F32633}" type="presParOf" srcId="{EE12EC99-1AF7-45C5-BCF1-57DA6006F756}" destId="{E232ACD3-E7B2-414F-84FB-A7A86F894E6E}" srcOrd="5" destOrd="0" presId="urn:microsoft.com/office/officeart/2005/8/layout/default#3"/>
    <dgm:cxn modelId="{DB23FD78-840F-4870-8B73-1902BBA026CA}" type="presParOf" srcId="{EE12EC99-1AF7-45C5-BCF1-57DA6006F756}" destId="{56792D1E-6AF8-49A1-BB0B-BA4878BF7EA8}" srcOrd="6" destOrd="0" presId="urn:microsoft.com/office/officeart/2005/8/layout/default#3"/>
    <dgm:cxn modelId="{D2EFFABE-0025-42C2-8CED-A9BF3D054592}" type="presParOf" srcId="{EE12EC99-1AF7-45C5-BCF1-57DA6006F756}" destId="{A27257A7-3CBF-400A-8EF6-8694B47BC33D}" srcOrd="7" destOrd="0" presId="urn:microsoft.com/office/officeart/2005/8/layout/default#3"/>
    <dgm:cxn modelId="{FE9829E0-02DA-4A8A-B005-E87EC60664B2}" type="presParOf" srcId="{EE12EC99-1AF7-45C5-BCF1-57DA6006F756}" destId="{D4E9FA00-6845-4C92-9E91-75C13DDA0756}" srcOrd="8" destOrd="0" presId="urn:microsoft.com/office/officeart/2005/8/layout/default#3"/>
    <dgm:cxn modelId="{24113BBA-5246-419F-96B6-F1911312DF56}" type="presParOf" srcId="{EE12EC99-1AF7-45C5-BCF1-57DA6006F756}" destId="{6A00A2C6-A32C-4F72-A957-67915C8907C6}" srcOrd="9" destOrd="0" presId="urn:microsoft.com/office/officeart/2005/8/layout/default#3"/>
    <dgm:cxn modelId="{05B830CF-4003-48FC-940F-96CA586671BC}" type="presParOf" srcId="{EE12EC99-1AF7-45C5-BCF1-57DA6006F756}" destId="{FE12F930-5657-4291-9919-8A9709A702A3}" srcOrd="10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D4B09E-AF59-4677-A1FA-CBE53F193EC6}" type="doc">
      <dgm:prSet loTypeId="urn:microsoft.com/office/officeart/2005/8/layout/default#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7330C9AF-B331-42A2-BC4C-A1E30E1A11D8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Исключение новинок</a:t>
          </a:r>
        </a:p>
      </dgm:t>
    </dgm:pt>
    <dgm:pt modelId="{62C98DDB-5CC6-448A-BE88-67091A5C9A65}" type="parTrans" cxnId="{4A6D59B7-8B3D-4CE0-A336-9C7AE4D8A349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4B44701-3C6C-4C55-A77B-F1730CCA6E52}" type="sibTrans" cxnId="{4A6D59B7-8B3D-4CE0-A336-9C7AE4D8A349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CE945F8-393D-419B-A6BE-79F710EA3A75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Исключение товаров по акции</a:t>
          </a:r>
        </a:p>
      </dgm:t>
    </dgm:pt>
    <dgm:pt modelId="{11AFF2EC-1F7C-46BE-B4CC-FF5E76F572EB}" type="parTrans" cxnId="{3AB2CDFC-E92E-4110-9BC3-95B94B00903E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2684FED-D61E-490F-94F5-F6AC3D1B26AE}" type="sibTrans" cxnId="{3AB2CDFC-E92E-4110-9BC3-95B94B00903E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B573C2F-5788-4868-8A40-2132095A7A80}">
      <dgm:prSet phldrT="[Текст]" custT="1"/>
      <dgm:spPr/>
      <dgm:t>
        <a:bodyPr/>
        <a:lstStyle/>
        <a:p>
          <a:r>
            <a:rPr lang="ru-RU" sz="1800" dirty="0">
              <a:latin typeface="Source Sans Pro" panose="020B0503030403020204" pitchFamily="34" charset="0"/>
              <a:ea typeface="Source Sans Pro" panose="020B0503030403020204" pitchFamily="34" charset="0"/>
            </a:rPr>
            <a:t>Выбор временного периода</a:t>
          </a:r>
        </a:p>
      </dgm:t>
    </dgm:pt>
    <dgm:pt modelId="{F0071758-0801-4E19-9B75-AE8D0FAF8CB8}" type="parTrans" cxnId="{ED942100-4D1F-42F0-8FBE-04BDCC598CED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3BE3152-C4AA-4E74-876F-F71BE893747E}" type="sibTrans" cxnId="{ED942100-4D1F-42F0-8FBE-04BDCC598CED}">
      <dgm:prSet/>
      <dgm:spPr/>
      <dgm:t>
        <a:bodyPr/>
        <a:lstStyle/>
        <a:p>
          <a:endParaRPr lang="ru-RU" sz="12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32527EF-14AB-462D-89F0-FBBDAEAF6EBF}" type="pres">
      <dgm:prSet presAssocID="{3ED4B09E-AF59-4677-A1FA-CBE53F193EC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099D9B9-D6FE-4451-9D4B-DDCDDEC6A69A}" type="pres">
      <dgm:prSet presAssocID="{7330C9AF-B331-42A2-BC4C-A1E30E1A11D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CABD2A-9797-440C-8981-B38243D11042}" type="pres">
      <dgm:prSet presAssocID="{54B44701-3C6C-4C55-A77B-F1730CCA6E52}" presName="sibTrans" presStyleCnt="0"/>
      <dgm:spPr/>
    </dgm:pt>
    <dgm:pt modelId="{40DB8EE9-51CE-4B2F-BED8-78F22F750D8E}" type="pres">
      <dgm:prSet presAssocID="{BCE945F8-393D-419B-A6BE-79F710EA3A7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784E978-8B6B-48B9-ADD6-F7C6BD30A3AB}" type="pres">
      <dgm:prSet presAssocID="{32684FED-D61E-490F-94F5-F6AC3D1B26AE}" presName="sibTrans" presStyleCnt="0"/>
      <dgm:spPr/>
    </dgm:pt>
    <dgm:pt modelId="{6E855EB9-A5DD-4E8B-A097-53181510BE73}" type="pres">
      <dgm:prSet presAssocID="{EB573C2F-5788-4868-8A40-2132095A7A8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A6D59B7-8B3D-4CE0-A336-9C7AE4D8A349}" srcId="{3ED4B09E-AF59-4677-A1FA-CBE53F193EC6}" destId="{7330C9AF-B331-42A2-BC4C-A1E30E1A11D8}" srcOrd="0" destOrd="0" parTransId="{62C98DDB-5CC6-448A-BE88-67091A5C9A65}" sibTransId="{54B44701-3C6C-4C55-A77B-F1730CCA6E52}"/>
    <dgm:cxn modelId="{A874EAE8-08D8-476F-BCDC-F53881907117}" type="presOf" srcId="{7330C9AF-B331-42A2-BC4C-A1E30E1A11D8}" destId="{5099D9B9-D6FE-4451-9D4B-DDCDDEC6A69A}" srcOrd="0" destOrd="0" presId="urn:microsoft.com/office/officeart/2005/8/layout/default#4"/>
    <dgm:cxn modelId="{457F9B21-5601-4BBB-97B1-36CF87F7671B}" type="presOf" srcId="{EB573C2F-5788-4868-8A40-2132095A7A80}" destId="{6E855EB9-A5DD-4E8B-A097-53181510BE73}" srcOrd="0" destOrd="0" presId="urn:microsoft.com/office/officeart/2005/8/layout/default#4"/>
    <dgm:cxn modelId="{ED942100-4D1F-42F0-8FBE-04BDCC598CED}" srcId="{3ED4B09E-AF59-4677-A1FA-CBE53F193EC6}" destId="{EB573C2F-5788-4868-8A40-2132095A7A80}" srcOrd="2" destOrd="0" parTransId="{F0071758-0801-4E19-9B75-AE8D0FAF8CB8}" sibTransId="{53BE3152-C4AA-4E74-876F-F71BE893747E}"/>
    <dgm:cxn modelId="{3AB2CDFC-E92E-4110-9BC3-95B94B00903E}" srcId="{3ED4B09E-AF59-4677-A1FA-CBE53F193EC6}" destId="{BCE945F8-393D-419B-A6BE-79F710EA3A75}" srcOrd="1" destOrd="0" parTransId="{11AFF2EC-1F7C-46BE-B4CC-FF5E76F572EB}" sibTransId="{32684FED-D61E-490F-94F5-F6AC3D1B26AE}"/>
    <dgm:cxn modelId="{8454C16C-4F0C-4AA2-8C8F-C497DA4F69D8}" type="presOf" srcId="{BCE945F8-393D-419B-A6BE-79F710EA3A75}" destId="{40DB8EE9-51CE-4B2F-BED8-78F22F750D8E}" srcOrd="0" destOrd="0" presId="urn:microsoft.com/office/officeart/2005/8/layout/default#4"/>
    <dgm:cxn modelId="{598BAFD2-4240-4A25-A133-788C603AAB5D}" type="presOf" srcId="{3ED4B09E-AF59-4677-A1FA-CBE53F193EC6}" destId="{932527EF-14AB-462D-89F0-FBBDAEAF6EBF}" srcOrd="0" destOrd="0" presId="urn:microsoft.com/office/officeart/2005/8/layout/default#4"/>
    <dgm:cxn modelId="{D5C91B1B-C568-4409-83B2-7F0E98921045}" type="presParOf" srcId="{932527EF-14AB-462D-89F0-FBBDAEAF6EBF}" destId="{5099D9B9-D6FE-4451-9D4B-DDCDDEC6A69A}" srcOrd="0" destOrd="0" presId="urn:microsoft.com/office/officeart/2005/8/layout/default#4"/>
    <dgm:cxn modelId="{9CC2D703-116E-485C-95DC-3BFD67F6E0BB}" type="presParOf" srcId="{932527EF-14AB-462D-89F0-FBBDAEAF6EBF}" destId="{EECABD2A-9797-440C-8981-B38243D11042}" srcOrd="1" destOrd="0" presId="urn:microsoft.com/office/officeart/2005/8/layout/default#4"/>
    <dgm:cxn modelId="{F120EC7F-D919-40BF-9CB3-A4840352D743}" type="presParOf" srcId="{932527EF-14AB-462D-89F0-FBBDAEAF6EBF}" destId="{40DB8EE9-51CE-4B2F-BED8-78F22F750D8E}" srcOrd="2" destOrd="0" presId="urn:microsoft.com/office/officeart/2005/8/layout/default#4"/>
    <dgm:cxn modelId="{EEEE4E8E-A4D8-4E66-91E7-A6C93DCB7E2B}" type="presParOf" srcId="{932527EF-14AB-462D-89F0-FBBDAEAF6EBF}" destId="{5784E978-8B6B-48B9-ADD6-F7C6BD30A3AB}" srcOrd="3" destOrd="0" presId="urn:microsoft.com/office/officeart/2005/8/layout/default#4"/>
    <dgm:cxn modelId="{2CD8C491-5366-4A73-AA7A-8322B7FC3BCB}" type="presParOf" srcId="{932527EF-14AB-462D-89F0-FBBDAEAF6EBF}" destId="{6E855EB9-A5DD-4E8B-A097-53181510BE73}" srcOrd="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AB0BD0D-9124-4C56-A5C4-772DC8DA09AF}" type="doc">
      <dgm:prSet loTypeId="urn:microsoft.com/office/officeart/2005/8/layout/default#5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67810F11-7C56-428C-A2E9-31A9CE2D2957}">
      <dgm:prSet phldrT="[Текст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AA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77220BE-ADF4-4F51-B4CE-8041775F94E3}" type="parTrans" cxnId="{5F721533-F8B2-4503-A7B0-CC08FFB24A2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841814D-F651-41DF-9858-97D09B4C779B}" type="sibTrans" cxnId="{5F721533-F8B2-4503-A7B0-CC08FFB24A29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EB319B6-150C-4F21-8366-9DC6B94644FA}">
      <dgm:prSet phldrT="[Текст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AB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88F7DD7-C0DF-449F-B894-7AE78D782753}" type="parTrans" cxnId="{8411000E-79D2-47BE-A735-7A5AE5C21B3E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CB946CC-111B-4DEC-9214-F4924C3A4D0F}" type="sibTrans" cxnId="{8411000E-79D2-47BE-A735-7A5AE5C21B3E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2C71AB9-D49A-4689-9123-78185C6EF4AE}">
      <dgm:prSet phldrT="[Текст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AC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B35E6D7-DFC7-41D0-9448-2E25692180BF}" type="parTrans" cxnId="{61D77550-40F2-4396-8B4B-30F8E396BD1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22AE1F7-1A2C-4A05-8AA0-C27DB525B016}" type="sibTrans" cxnId="{61D77550-40F2-4396-8B4B-30F8E396BD1F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3FFAAD7-8682-4B4F-B484-6A254DFC5762}">
      <dgm:prSet phldrT="[Текст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BA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C12F390-297F-4838-B1C5-931EE25D258B}" type="parTrans" cxnId="{D492C986-4251-4B6F-8F61-337B8E319B88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7F25F3E-F2CB-48B2-89D5-E1BFF62666CD}" type="sibTrans" cxnId="{D492C986-4251-4B6F-8F61-337B8E319B88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CAF8F59-E9DF-46DD-ACB4-F9B230B47CFB}">
      <dgm:prSet phldrT="[Текст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BB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EE9AB11-17AB-4B6E-81C9-7DF0ECD6F62D}" type="parTrans" cxnId="{AEB6E2AF-580F-4BB7-8CCA-51DF87072552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756337A-4593-4399-B532-42E281DE583F}" type="sibTrans" cxnId="{AEB6E2AF-580F-4BB7-8CCA-51DF87072552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9D97215-6C5D-4D5A-A846-3BD5C05D0455}">
      <dgm:prSet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BC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F6F7D9F-99C4-4F14-94A3-0A0DD4056958}" type="parTrans" cxnId="{1DFD3B6D-4318-4FD2-9827-E2318194E830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29DDED5-F88E-453E-B349-053CE999AB0E}" type="sibTrans" cxnId="{1DFD3B6D-4318-4FD2-9827-E2318194E830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D33F274-5D94-42EF-B759-439FEBA80236}">
      <dgm:prSet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CA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03310050-6CF6-4D96-9E28-9E4E947A76F6}" type="parTrans" cxnId="{A0540E13-CB64-4111-BE1E-40EFBF477934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D84A460-3140-4BA6-A98B-F23552403F42}" type="sibTrans" cxnId="{A0540E13-CB64-4111-BE1E-40EFBF477934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56D9F9E-310D-4CB5-A6D6-91B58EBCDDF7}">
      <dgm:prSet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CB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ABDC1BF-BAFE-4A6F-922A-5CFFDAB4C8CD}" type="parTrans" cxnId="{BC800AC3-B2CE-4D4C-BD14-C8884FB60937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9155E5A-5D39-49AF-8118-B03D0BAC6F4B}" type="sibTrans" cxnId="{BC800AC3-B2CE-4D4C-BD14-C8884FB60937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1B7BE58-0EC5-496F-AE20-678EBF8F80EA}">
      <dgm:prSet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CC</a:t>
          </a:r>
          <a:endParaRPr lang="ru-RU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F6825D2-EDDB-430F-9347-4933112833D3}" type="parTrans" cxnId="{3CAC9514-BA9C-477F-B95D-7E794E2861D4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E901373A-BBD5-4AD4-94E1-44B716F41029}" type="sibTrans" cxnId="{3CAC9514-BA9C-477F-B95D-7E794E2861D4}">
      <dgm:prSet/>
      <dgm:spPr/>
      <dgm:t>
        <a:bodyPr/>
        <a:lstStyle/>
        <a:p>
          <a:endParaRPr lang="ru-RU" sz="14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806D5B8-7014-4E53-BB33-5E9C91358D00}" type="pres">
      <dgm:prSet presAssocID="{0AB0BD0D-9124-4C56-A5C4-772DC8DA09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08AFEFE-EB27-468A-9AC2-CE2E766868CC}" type="pres">
      <dgm:prSet presAssocID="{67810F11-7C56-428C-A2E9-31A9CE2D2957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69E0472-9AB5-452C-BC84-46198574B54A}" type="pres">
      <dgm:prSet presAssocID="{6841814D-F651-41DF-9858-97D09B4C779B}" presName="sibTrans" presStyleCnt="0"/>
      <dgm:spPr/>
    </dgm:pt>
    <dgm:pt modelId="{99F650A9-D305-464D-B0CE-3DE42E83FE1A}" type="pres">
      <dgm:prSet presAssocID="{CEB319B6-150C-4F21-8366-9DC6B94644FA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617BB89-AFD4-4D3A-8D85-9AA0AAF6CA2B}" type="pres">
      <dgm:prSet presAssocID="{BCB946CC-111B-4DEC-9214-F4924C3A4D0F}" presName="sibTrans" presStyleCnt="0"/>
      <dgm:spPr/>
    </dgm:pt>
    <dgm:pt modelId="{EDD48C33-8DA2-4BB2-BE73-4833F7C39FA3}" type="pres">
      <dgm:prSet presAssocID="{F2C71AB9-D49A-4689-9123-78185C6EF4A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1C4A48-C953-401A-8E1E-600A67BB2D7C}" type="pres">
      <dgm:prSet presAssocID="{622AE1F7-1A2C-4A05-8AA0-C27DB525B016}" presName="sibTrans" presStyleCnt="0"/>
      <dgm:spPr/>
    </dgm:pt>
    <dgm:pt modelId="{7BCD95AD-4787-486F-82DE-61ED02ADD5C2}" type="pres">
      <dgm:prSet presAssocID="{73FFAAD7-8682-4B4F-B484-6A254DFC5762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0BE8B9-79CB-4C29-9381-49B7A2CE6F7B}" type="pres">
      <dgm:prSet presAssocID="{E7F25F3E-F2CB-48B2-89D5-E1BFF62666CD}" presName="sibTrans" presStyleCnt="0"/>
      <dgm:spPr/>
    </dgm:pt>
    <dgm:pt modelId="{7B92CD90-812E-4A4D-B4C7-5D98619B353B}" type="pres">
      <dgm:prSet presAssocID="{6CAF8F59-E9DF-46DD-ACB4-F9B230B47CFB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D33CD5-E69D-44C4-AE8C-6901ED35D109}" type="pres">
      <dgm:prSet presAssocID="{E756337A-4593-4399-B532-42E281DE583F}" presName="sibTrans" presStyleCnt="0"/>
      <dgm:spPr/>
    </dgm:pt>
    <dgm:pt modelId="{8FB820C0-6324-4C5A-89D0-424A18F342F8}" type="pres">
      <dgm:prSet presAssocID="{59D97215-6C5D-4D5A-A846-3BD5C05D045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9BE8AF-85A9-4E2E-802B-55555847605C}" type="pres">
      <dgm:prSet presAssocID="{829DDED5-F88E-453E-B349-053CE999AB0E}" presName="sibTrans" presStyleCnt="0"/>
      <dgm:spPr/>
    </dgm:pt>
    <dgm:pt modelId="{3ABFC300-C490-4B32-82A4-45C6EF498BAC}" type="pres">
      <dgm:prSet presAssocID="{CD33F274-5D94-42EF-B759-439FEBA8023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E96CF9-0312-4BF2-A66E-0DC5D6D8A09B}" type="pres">
      <dgm:prSet presAssocID="{DD84A460-3140-4BA6-A98B-F23552403F42}" presName="sibTrans" presStyleCnt="0"/>
      <dgm:spPr/>
    </dgm:pt>
    <dgm:pt modelId="{03F27EA6-DB55-4A96-8129-53B5A69462B6}" type="pres">
      <dgm:prSet presAssocID="{156D9F9E-310D-4CB5-A6D6-91B58EBCDDF7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B8BEBAD-CE39-4C1F-B741-109A7B26C54D}" type="pres">
      <dgm:prSet presAssocID="{59155E5A-5D39-49AF-8118-B03D0BAC6F4B}" presName="sibTrans" presStyleCnt="0"/>
      <dgm:spPr/>
    </dgm:pt>
    <dgm:pt modelId="{D2754A4A-9E26-4E64-AC1C-9A9E1CB2EB10}" type="pres">
      <dgm:prSet presAssocID="{51B7BE58-0EC5-496F-AE20-678EBF8F80EA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617FB47-0444-4E9E-A2FE-F7D5B738ADE7}" type="presOf" srcId="{73FFAAD7-8682-4B4F-B484-6A254DFC5762}" destId="{7BCD95AD-4787-486F-82DE-61ED02ADD5C2}" srcOrd="0" destOrd="0" presId="urn:microsoft.com/office/officeart/2005/8/layout/default#5"/>
    <dgm:cxn modelId="{82102017-C44A-4864-A238-F8C4A2A2BE76}" type="presOf" srcId="{CEB319B6-150C-4F21-8366-9DC6B94644FA}" destId="{99F650A9-D305-464D-B0CE-3DE42E83FE1A}" srcOrd="0" destOrd="0" presId="urn:microsoft.com/office/officeart/2005/8/layout/default#5"/>
    <dgm:cxn modelId="{D492C986-4251-4B6F-8F61-337B8E319B88}" srcId="{0AB0BD0D-9124-4C56-A5C4-772DC8DA09AF}" destId="{73FFAAD7-8682-4B4F-B484-6A254DFC5762}" srcOrd="3" destOrd="0" parTransId="{5C12F390-297F-4838-B1C5-931EE25D258B}" sibTransId="{E7F25F3E-F2CB-48B2-89D5-E1BFF62666CD}"/>
    <dgm:cxn modelId="{A0540E13-CB64-4111-BE1E-40EFBF477934}" srcId="{0AB0BD0D-9124-4C56-A5C4-772DC8DA09AF}" destId="{CD33F274-5D94-42EF-B759-439FEBA80236}" srcOrd="6" destOrd="0" parTransId="{03310050-6CF6-4D96-9E28-9E4E947A76F6}" sibTransId="{DD84A460-3140-4BA6-A98B-F23552403F42}"/>
    <dgm:cxn modelId="{AEB6E2AF-580F-4BB7-8CCA-51DF87072552}" srcId="{0AB0BD0D-9124-4C56-A5C4-772DC8DA09AF}" destId="{6CAF8F59-E9DF-46DD-ACB4-F9B230B47CFB}" srcOrd="4" destOrd="0" parTransId="{FEE9AB11-17AB-4B6E-81C9-7DF0ECD6F62D}" sibTransId="{E756337A-4593-4399-B532-42E281DE583F}"/>
    <dgm:cxn modelId="{A15DE8A5-60D9-4BCF-B9AC-78906F672DBF}" type="presOf" srcId="{CD33F274-5D94-42EF-B759-439FEBA80236}" destId="{3ABFC300-C490-4B32-82A4-45C6EF498BAC}" srcOrd="0" destOrd="0" presId="urn:microsoft.com/office/officeart/2005/8/layout/default#5"/>
    <dgm:cxn modelId="{8411000E-79D2-47BE-A735-7A5AE5C21B3E}" srcId="{0AB0BD0D-9124-4C56-A5C4-772DC8DA09AF}" destId="{CEB319B6-150C-4F21-8366-9DC6B94644FA}" srcOrd="1" destOrd="0" parTransId="{A88F7DD7-C0DF-449F-B894-7AE78D782753}" sibTransId="{BCB946CC-111B-4DEC-9214-F4924C3A4D0F}"/>
    <dgm:cxn modelId="{1DFD3B6D-4318-4FD2-9827-E2318194E830}" srcId="{0AB0BD0D-9124-4C56-A5C4-772DC8DA09AF}" destId="{59D97215-6C5D-4D5A-A846-3BD5C05D0455}" srcOrd="5" destOrd="0" parTransId="{9F6F7D9F-99C4-4F14-94A3-0A0DD4056958}" sibTransId="{829DDED5-F88E-453E-B349-053CE999AB0E}"/>
    <dgm:cxn modelId="{5F721533-F8B2-4503-A7B0-CC08FFB24A29}" srcId="{0AB0BD0D-9124-4C56-A5C4-772DC8DA09AF}" destId="{67810F11-7C56-428C-A2E9-31A9CE2D2957}" srcOrd="0" destOrd="0" parTransId="{077220BE-ADF4-4F51-B4CE-8041775F94E3}" sibTransId="{6841814D-F651-41DF-9858-97D09B4C779B}"/>
    <dgm:cxn modelId="{CCB28F2D-2ABC-4ADF-BC4B-F512D0FC4427}" type="presOf" srcId="{0AB0BD0D-9124-4C56-A5C4-772DC8DA09AF}" destId="{C806D5B8-7014-4E53-BB33-5E9C91358D00}" srcOrd="0" destOrd="0" presId="urn:microsoft.com/office/officeart/2005/8/layout/default#5"/>
    <dgm:cxn modelId="{61D77550-40F2-4396-8B4B-30F8E396BD1F}" srcId="{0AB0BD0D-9124-4C56-A5C4-772DC8DA09AF}" destId="{F2C71AB9-D49A-4689-9123-78185C6EF4AE}" srcOrd="2" destOrd="0" parTransId="{BB35E6D7-DFC7-41D0-9448-2E25692180BF}" sibTransId="{622AE1F7-1A2C-4A05-8AA0-C27DB525B016}"/>
    <dgm:cxn modelId="{3CAC9514-BA9C-477F-B95D-7E794E2861D4}" srcId="{0AB0BD0D-9124-4C56-A5C4-772DC8DA09AF}" destId="{51B7BE58-0EC5-496F-AE20-678EBF8F80EA}" srcOrd="8" destOrd="0" parTransId="{BF6825D2-EDDB-430F-9347-4933112833D3}" sibTransId="{E901373A-BBD5-4AD4-94E1-44B716F41029}"/>
    <dgm:cxn modelId="{BC800AC3-B2CE-4D4C-BD14-C8884FB60937}" srcId="{0AB0BD0D-9124-4C56-A5C4-772DC8DA09AF}" destId="{156D9F9E-310D-4CB5-A6D6-91B58EBCDDF7}" srcOrd="7" destOrd="0" parTransId="{2ABDC1BF-BAFE-4A6F-922A-5CFFDAB4C8CD}" sibTransId="{59155E5A-5D39-49AF-8118-B03D0BAC6F4B}"/>
    <dgm:cxn modelId="{7AE6FA84-1F1C-46E4-9D0E-877EF38D3632}" type="presOf" srcId="{156D9F9E-310D-4CB5-A6D6-91B58EBCDDF7}" destId="{03F27EA6-DB55-4A96-8129-53B5A69462B6}" srcOrd="0" destOrd="0" presId="urn:microsoft.com/office/officeart/2005/8/layout/default#5"/>
    <dgm:cxn modelId="{F20C28B1-8B61-4B40-97C6-8608B2552A1E}" type="presOf" srcId="{6CAF8F59-E9DF-46DD-ACB4-F9B230B47CFB}" destId="{7B92CD90-812E-4A4D-B4C7-5D98619B353B}" srcOrd="0" destOrd="0" presId="urn:microsoft.com/office/officeart/2005/8/layout/default#5"/>
    <dgm:cxn modelId="{FCEA731D-8878-45EE-B3AA-D9CACD085656}" type="presOf" srcId="{59D97215-6C5D-4D5A-A846-3BD5C05D0455}" destId="{8FB820C0-6324-4C5A-89D0-424A18F342F8}" srcOrd="0" destOrd="0" presId="urn:microsoft.com/office/officeart/2005/8/layout/default#5"/>
    <dgm:cxn modelId="{95D125CB-E784-4324-96CF-66EBB08E44C9}" type="presOf" srcId="{F2C71AB9-D49A-4689-9123-78185C6EF4AE}" destId="{EDD48C33-8DA2-4BB2-BE73-4833F7C39FA3}" srcOrd="0" destOrd="0" presId="urn:microsoft.com/office/officeart/2005/8/layout/default#5"/>
    <dgm:cxn modelId="{B1C88756-0B73-4510-9050-F5708FD5C3BA}" type="presOf" srcId="{51B7BE58-0EC5-496F-AE20-678EBF8F80EA}" destId="{D2754A4A-9E26-4E64-AC1C-9A9E1CB2EB10}" srcOrd="0" destOrd="0" presId="urn:microsoft.com/office/officeart/2005/8/layout/default#5"/>
    <dgm:cxn modelId="{3306D097-1697-4876-9FDF-C523C783778F}" type="presOf" srcId="{67810F11-7C56-428C-A2E9-31A9CE2D2957}" destId="{708AFEFE-EB27-468A-9AC2-CE2E766868CC}" srcOrd="0" destOrd="0" presId="urn:microsoft.com/office/officeart/2005/8/layout/default#5"/>
    <dgm:cxn modelId="{9AA400BD-98F2-4E41-B922-70039A2EDF0F}" type="presParOf" srcId="{C806D5B8-7014-4E53-BB33-5E9C91358D00}" destId="{708AFEFE-EB27-468A-9AC2-CE2E766868CC}" srcOrd="0" destOrd="0" presId="urn:microsoft.com/office/officeart/2005/8/layout/default#5"/>
    <dgm:cxn modelId="{8994ECD6-207B-423B-85E3-6EF131F280B2}" type="presParOf" srcId="{C806D5B8-7014-4E53-BB33-5E9C91358D00}" destId="{669E0472-9AB5-452C-BC84-46198574B54A}" srcOrd="1" destOrd="0" presId="urn:microsoft.com/office/officeart/2005/8/layout/default#5"/>
    <dgm:cxn modelId="{4536E74D-27F3-4067-B392-3FC07A0E9117}" type="presParOf" srcId="{C806D5B8-7014-4E53-BB33-5E9C91358D00}" destId="{99F650A9-D305-464D-B0CE-3DE42E83FE1A}" srcOrd="2" destOrd="0" presId="urn:microsoft.com/office/officeart/2005/8/layout/default#5"/>
    <dgm:cxn modelId="{86DA03A5-9997-4280-8AF0-60D5ABBE1DED}" type="presParOf" srcId="{C806D5B8-7014-4E53-BB33-5E9C91358D00}" destId="{9617BB89-AFD4-4D3A-8D85-9AA0AAF6CA2B}" srcOrd="3" destOrd="0" presId="urn:microsoft.com/office/officeart/2005/8/layout/default#5"/>
    <dgm:cxn modelId="{0A19BA58-B7EF-426A-AEDF-3806B1A6F67A}" type="presParOf" srcId="{C806D5B8-7014-4E53-BB33-5E9C91358D00}" destId="{EDD48C33-8DA2-4BB2-BE73-4833F7C39FA3}" srcOrd="4" destOrd="0" presId="urn:microsoft.com/office/officeart/2005/8/layout/default#5"/>
    <dgm:cxn modelId="{9E07B72B-2DEB-40BE-B019-E8D4F7F930D6}" type="presParOf" srcId="{C806D5B8-7014-4E53-BB33-5E9C91358D00}" destId="{A71C4A48-C953-401A-8E1E-600A67BB2D7C}" srcOrd="5" destOrd="0" presId="urn:microsoft.com/office/officeart/2005/8/layout/default#5"/>
    <dgm:cxn modelId="{3A3CD713-CC2A-42AD-ACEB-3F63147DEE0B}" type="presParOf" srcId="{C806D5B8-7014-4E53-BB33-5E9C91358D00}" destId="{7BCD95AD-4787-486F-82DE-61ED02ADD5C2}" srcOrd="6" destOrd="0" presId="urn:microsoft.com/office/officeart/2005/8/layout/default#5"/>
    <dgm:cxn modelId="{AA46A1C1-9205-4F8F-BCAB-ED7275B551DF}" type="presParOf" srcId="{C806D5B8-7014-4E53-BB33-5E9C91358D00}" destId="{D80BE8B9-79CB-4C29-9381-49B7A2CE6F7B}" srcOrd="7" destOrd="0" presId="urn:microsoft.com/office/officeart/2005/8/layout/default#5"/>
    <dgm:cxn modelId="{45BFE7F7-2BB1-4959-A196-32CC51EF4038}" type="presParOf" srcId="{C806D5B8-7014-4E53-BB33-5E9C91358D00}" destId="{7B92CD90-812E-4A4D-B4C7-5D98619B353B}" srcOrd="8" destOrd="0" presId="urn:microsoft.com/office/officeart/2005/8/layout/default#5"/>
    <dgm:cxn modelId="{E352AA47-4CE3-4406-9318-BEAEB728B42A}" type="presParOf" srcId="{C806D5B8-7014-4E53-BB33-5E9C91358D00}" destId="{D8D33CD5-E69D-44C4-AE8C-6901ED35D109}" srcOrd="9" destOrd="0" presId="urn:microsoft.com/office/officeart/2005/8/layout/default#5"/>
    <dgm:cxn modelId="{D191ACE8-86EE-421D-850E-9DABD11665C9}" type="presParOf" srcId="{C806D5B8-7014-4E53-BB33-5E9C91358D00}" destId="{8FB820C0-6324-4C5A-89D0-424A18F342F8}" srcOrd="10" destOrd="0" presId="urn:microsoft.com/office/officeart/2005/8/layout/default#5"/>
    <dgm:cxn modelId="{2D2CEBBD-130F-48FC-AD5D-A20547F68776}" type="presParOf" srcId="{C806D5B8-7014-4E53-BB33-5E9C91358D00}" destId="{7B9BE8AF-85A9-4E2E-802B-55555847605C}" srcOrd="11" destOrd="0" presId="urn:microsoft.com/office/officeart/2005/8/layout/default#5"/>
    <dgm:cxn modelId="{942B4F4E-FA73-41D0-8C9F-83D46EF7D5B4}" type="presParOf" srcId="{C806D5B8-7014-4E53-BB33-5E9C91358D00}" destId="{3ABFC300-C490-4B32-82A4-45C6EF498BAC}" srcOrd="12" destOrd="0" presId="urn:microsoft.com/office/officeart/2005/8/layout/default#5"/>
    <dgm:cxn modelId="{75446937-0F17-4998-B377-845B3B8EFA5F}" type="presParOf" srcId="{C806D5B8-7014-4E53-BB33-5E9C91358D00}" destId="{E3E96CF9-0312-4BF2-A66E-0DC5D6D8A09B}" srcOrd="13" destOrd="0" presId="urn:microsoft.com/office/officeart/2005/8/layout/default#5"/>
    <dgm:cxn modelId="{2C827DC3-0F50-4BE9-84F6-033B4A836F86}" type="presParOf" srcId="{C806D5B8-7014-4E53-BB33-5E9C91358D00}" destId="{03F27EA6-DB55-4A96-8129-53B5A69462B6}" srcOrd="14" destOrd="0" presId="urn:microsoft.com/office/officeart/2005/8/layout/default#5"/>
    <dgm:cxn modelId="{6B6DB718-371D-486E-AE23-7557671FFF52}" type="presParOf" srcId="{C806D5B8-7014-4E53-BB33-5E9C91358D00}" destId="{3B8BEBAD-CE39-4C1F-B741-109A7B26C54D}" srcOrd="15" destOrd="0" presId="urn:microsoft.com/office/officeart/2005/8/layout/default#5"/>
    <dgm:cxn modelId="{3CFFD8EE-95BF-445C-A9D4-B5E438C900F8}" type="presParOf" srcId="{C806D5B8-7014-4E53-BB33-5E9C91358D00}" destId="{D2754A4A-9E26-4E64-AC1C-9A9E1CB2EB10}" srcOrd="16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B177D1-C6F6-4D51-9B1C-273490735AC6}" type="doc">
      <dgm:prSet loTypeId="urn:microsoft.com/office/officeart/2005/8/layout/default#6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325E4F56-B682-4EDC-A170-1AB3DA406073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Простая трехмесячная средняя</a:t>
          </a:r>
        </a:p>
      </dgm:t>
    </dgm:pt>
    <dgm:pt modelId="{EC8F999A-136C-4880-8009-B5A4D21E1077}" type="parTrans" cxnId="{6562FF8E-9A72-4D06-B011-1665A55098F3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5703A7B-A899-4FAF-A8B5-1128AAA9D90C}" type="sibTrans" cxnId="{6562FF8E-9A72-4D06-B011-1665A55098F3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0D0D467-4930-4BAE-80CD-199A97901392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Простая шестимесячная средняя</a:t>
          </a:r>
        </a:p>
      </dgm:t>
    </dgm:pt>
    <dgm:pt modelId="{817E6A5B-ADC0-40C0-91C7-B04919561179}" type="parTrans" cxnId="{174B2E1F-F27C-400E-9A3A-04DEC4AE5B7F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FFFD385-F59D-4F49-A6AC-8DD7EE521669}" type="sibTrans" cxnId="{174B2E1F-F27C-400E-9A3A-04DEC4AE5B7F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708412B-5E15-4A76-8D63-C6FDDB0B7C49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Простое экспоненциальное сглаживание</a:t>
          </a:r>
        </a:p>
      </dgm:t>
    </dgm:pt>
    <dgm:pt modelId="{DBA9695A-5D7B-4E9A-8B30-27A4D99FA29C}" type="parTrans" cxnId="{23B8E3BD-432C-440C-9C70-75B1460802F4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8B12940C-8A85-49E4-9A83-EFC3EFFDB0A5}" type="sibTrans" cxnId="{23B8E3BD-432C-440C-9C70-75B1460802F4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9FE9BF4-0C76-40F6-B1F2-4D9B4B3D5B05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Двойное экспоненциальное сглаживание</a:t>
          </a:r>
        </a:p>
      </dgm:t>
    </dgm:pt>
    <dgm:pt modelId="{107A7EF4-D96A-49B3-8EF9-0151D97C33ED}" type="parTrans" cxnId="{059E79B8-7CC6-494B-B4EA-19A48ECAF612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D05EF3B-DED3-4642-B3C3-02166006DA0F}" type="sibTrans" cxnId="{059E79B8-7CC6-494B-B4EA-19A48ECAF612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28119EB-4539-4D21-A35A-457ED1AD9A94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Тройное экспоненциальное сглаживание</a:t>
          </a:r>
        </a:p>
      </dgm:t>
    </dgm:pt>
    <dgm:pt modelId="{1DE4211E-FFD2-4A64-A627-53F5CDC29997}" type="parTrans" cxnId="{51BEA20D-B732-4E44-A0E5-B50380E5BDCB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46DF5CAD-CFAF-4DCB-BFEE-6CF85865BC1D}" type="sibTrans" cxnId="{51BEA20D-B732-4E44-A0E5-B50380E5BDCB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6FFC8D4-4EE4-4E65-9683-2BBDB4AA1BCD}">
      <dgm:prSet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Линейная регрессия</a:t>
          </a:r>
        </a:p>
      </dgm:t>
    </dgm:pt>
    <dgm:pt modelId="{CA47036E-F539-49BB-A208-E9636773D699}" type="parTrans" cxnId="{B8075162-3FF5-45F8-B567-31E2F312C137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7C73939-CA79-4E19-A67F-A5D7500BA13D}" type="sibTrans" cxnId="{B8075162-3FF5-45F8-B567-31E2F312C137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F24CDB3-15A2-484A-8246-2B86CEDB6469}" type="pres">
      <dgm:prSet presAssocID="{11B177D1-C6F6-4D51-9B1C-273490735AC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C296261-08BA-4807-8766-7710286F3847}" type="pres">
      <dgm:prSet presAssocID="{325E4F56-B682-4EDC-A170-1AB3DA40607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1EDD38-C8B4-4018-BF13-B32193E80986}" type="pres">
      <dgm:prSet presAssocID="{95703A7B-A899-4FAF-A8B5-1128AAA9D90C}" presName="sibTrans" presStyleCnt="0"/>
      <dgm:spPr/>
    </dgm:pt>
    <dgm:pt modelId="{8BD882D3-005A-4A17-A4BB-048F3E8FFD26}" type="pres">
      <dgm:prSet presAssocID="{10D0D467-4930-4BAE-80CD-199A9790139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7E66DAE-6006-493E-81BB-F6BB0C750956}" type="pres">
      <dgm:prSet presAssocID="{AFFFD385-F59D-4F49-A6AC-8DD7EE521669}" presName="sibTrans" presStyleCnt="0"/>
      <dgm:spPr/>
    </dgm:pt>
    <dgm:pt modelId="{C00B5F68-934F-468F-A881-9555A5B4CBFE}" type="pres">
      <dgm:prSet presAssocID="{4708412B-5E15-4A76-8D63-C6FDDB0B7C4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3A0644-17DF-4517-B72B-B0D4A0D9C09C}" type="pres">
      <dgm:prSet presAssocID="{8B12940C-8A85-49E4-9A83-EFC3EFFDB0A5}" presName="sibTrans" presStyleCnt="0"/>
      <dgm:spPr/>
    </dgm:pt>
    <dgm:pt modelId="{F9F73CF9-66C5-4B6F-820E-244B9697BCB7}" type="pres">
      <dgm:prSet presAssocID="{C9FE9BF4-0C76-40F6-B1F2-4D9B4B3D5B0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0640F2-D77F-4B5F-93AE-2EEED0261FAC}" type="pres">
      <dgm:prSet presAssocID="{AD05EF3B-DED3-4642-B3C3-02166006DA0F}" presName="sibTrans" presStyleCnt="0"/>
      <dgm:spPr/>
    </dgm:pt>
    <dgm:pt modelId="{42882129-0041-4BCB-B153-20C2A29E0C79}" type="pres">
      <dgm:prSet presAssocID="{A28119EB-4539-4D21-A35A-457ED1AD9A9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7CCF82-D8DF-4158-B572-E10A1F4CD33D}" type="pres">
      <dgm:prSet presAssocID="{46DF5CAD-CFAF-4DCB-BFEE-6CF85865BC1D}" presName="sibTrans" presStyleCnt="0"/>
      <dgm:spPr/>
    </dgm:pt>
    <dgm:pt modelId="{6EC172DE-6738-4456-B71B-1F7EB734651D}" type="pres">
      <dgm:prSet presAssocID="{76FFC8D4-4EE4-4E65-9683-2BBDB4AA1BC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B7D5A5A-1FF7-429E-A4D9-666CEFCD3967}" type="presOf" srcId="{76FFC8D4-4EE4-4E65-9683-2BBDB4AA1BCD}" destId="{6EC172DE-6738-4456-B71B-1F7EB734651D}" srcOrd="0" destOrd="0" presId="urn:microsoft.com/office/officeart/2005/8/layout/default#6"/>
    <dgm:cxn modelId="{B8075162-3FF5-45F8-B567-31E2F312C137}" srcId="{11B177D1-C6F6-4D51-9B1C-273490735AC6}" destId="{76FFC8D4-4EE4-4E65-9683-2BBDB4AA1BCD}" srcOrd="5" destOrd="0" parTransId="{CA47036E-F539-49BB-A208-E9636773D699}" sibTransId="{B7C73939-CA79-4E19-A67F-A5D7500BA13D}"/>
    <dgm:cxn modelId="{6562FF8E-9A72-4D06-B011-1665A55098F3}" srcId="{11B177D1-C6F6-4D51-9B1C-273490735AC6}" destId="{325E4F56-B682-4EDC-A170-1AB3DA406073}" srcOrd="0" destOrd="0" parTransId="{EC8F999A-136C-4880-8009-B5A4D21E1077}" sibTransId="{95703A7B-A899-4FAF-A8B5-1128AAA9D90C}"/>
    <dgm:cxn modelId="{8624AC84-5011-4725-B2CA-A116185F0199}" type="presOf" srcId="{325E4F56-B682-4EDC-A170-1AB3DA406073}" destId="{2C296261-08BA-4807-8766-7710286F3847}" srcOrd="0" destOrd="0" presId="urn:microsoft.com/office/officeart/2005/8/layout/default#6"/>
    <dgm:cxn modelId="{059E79B8-7CC6-494B-B4EA-19A48ECAF612}" srcId="{11B177D1-C6F6-4D51-9B1C-273490735AC6}" destId="{C9FE9BF4-0C76-40F6-B1F2-4D9B4B3D5B05}" srcOrd="3" destOrd="0" parTransId="{107A7EF4-D96A-49B3-8EF9-0151D97C33ED}" sibTransId="{AD05EF3B-DED3-4642-B3C3-02166006DA0F}"/>
    <dgm:cxn modelId="{CB6F76E9-69B6-4A9D-8342-235364BD677D}" type="presOf" srcId="{A28119EB-4539-4D21-A35A-457ED1AD9A94}" destId="{42882129-0041-4BCB-B153-20C2A29E0C79}" srcOrd="0" destOrd="0" presId="urn:microsoft.com/office/officeart/2005/8/layout/default#6"/>
    <dgm:cxn modelId="{23B8E3BD-432C-440C-9C70-75B1460802F4}" srcId="{11B177D1-C6F6-4D51-9B1C-273490735AC6}" destId="{4708412B-5E15-4A76-8D63-C6FDDB0B7C49}" srcOrd="2" destOrd="0" parTransId="{DBA9695A-5D7B-4E9A-8B30-27A4D99FA29C}" sibTransId="{8B12940C-8A85-49E4-9A83-EFC3EFFDB0A5}"/>
    <dgm:cxn modelId="{AD6E0C70-E1DF-47F0-9FD3-44043FEA6751}" type="presOf" srcId="{10D0D467-4930-4BAE-80CD-199A97901392}" destId="{8BD882D3-005A-4A17-A4BB-048F3E8FFD26}" srcOrd="0" destOrd="0" presId="urn:microsoft.com/office/officeart/2005/8/layout/default#6"/>
    <dgm:cxn modelId="{C1855769-B417-4DFB-B2E0-F21C0DDF04F0}" type="presOf" srcId="{4708412B-5E15-4A76-8D63-C6FDDB0B7C49}" destId="{C00B5F68-934F-468F-A881-9555A5B4CBFE}" srcOrd="0" destOrd="0" presId="urn:microsoft.com/office/officeart/2005/8/layout/default#6"/>
    <dgm:cxn modelId="{248F5408-16FA-42AE-BFA1-00281C42607B}" type="presOf" srcId="{C9FE9BF4-0C76-40F6-B1F2-4D9B4B3D5B05}" destId="{F9F73CF9-66C5-4B6F-820E-244B9697BCB7}" srcOrd="0" destOrd="0" presId="urn:microsoft.com/office/officeart/2005/8/layout/default#6"/>
    <dgm:cxn modelId="{D5463B0D-8F68-4790-9306-DB539640BD77}" type="presOf" srcId="{11B177D1-C6F6-4D51-9B1C-273490735AC6}" destId="{6F24CDB3-15A2-484A-8246-2B86CEDB6469}" srcOrd="0" destOrd="0" presId="urn:microsoft.com/office/officeart/2005/8/layout/default#6"/>
    <dgm:cxn modelId="{51BEA20D-B732-4E44-A0E5-B50380E5BDCB}" srcId="{11B177D1-C6F6-4D51-9B1C-273490735AC6}" destId="{A28119EB-4539-4D21-A35A-457ED1AD9A94}" srcOrd="4" destOrd="0" parTransId="{1DE4211E-FFD2-4A64-A627-53F5CDC29997}" sibTransId="{46DF5CAD-CFAF-4DCB-BFEE-6CF85865BC1D}"/>
    <dgm:cxn modelId="{174B2E1F-F27C-400E-9A3A-04DEC4AE5B7F}" srcId="{11B177D1-C6F6-4D51-9B1C-273490735AC6}" destId="{10D0D467-4930-4BAE-80CD-199A97901392}" srcOrd="1" destOrd="0" parTransId="{817E6A5B-ADC0-40C0-91C7-B04919561179}" sibTransId="{AFFFD385-F59D-4F49-A6AC-8DD7EE521669}"/>
    <dgm:cxn modelId="{906F1C89-0E9C-4064-A7F9-E7E4BE9D5663}" type="presParOf" srcId="{6F24CDB3-15A2-484A-8246-2B86CEDB6469}" destId="{2C296261-08BA-4807-8766-7710286F3847}" srcOrd="0" destOrd="0" presId="urn:microsoft.com/office/officeart/2005/8/layout/default#6"/>
    <dgm:cxn modelId="{F367D635-5948-4633-93F8-83FC65ED32BC}" type="presParOf" srcId="{6F24CDB3-15A2-484A-8246-2B86CEDB6469}" destId="{481EDD38-C8B4-4018-BF13-B32193E80986}" srcOrd="1" destOrd="0" presId="urn:microsoft.com/office/officeart/2005/8/layout/default#6"/>
    <dgm:cxn modelId="{FC727127-900E-472B-871A-5B5DC43CCEDC}" type="presParOf" srcId="{6F24CDB3-15A2-484A-8246-2B86CEDB6469}" destId="{8BD882D3-005A-4A17-A4BB-048F3E8FFD26}" srcOrd="2" destOrd="0" presId="urn:microsoft.com/office/officeart/2005/8/layout/default#6"/>
    <dgm:cxn modelId="{90F0CB41-4271-40F0-B9B5-87BEA74CF22D}" type="presParOf" srcId="{6F24CDB3-15A2-484A-8246-2B86CEDB6469}" destId="{47E66DAE-6006-493E-81BB-F6BB0C750956}" srcOrd="3" destOrd="0" presId="urn:microsoft.com/office/officeart/2005/8/layout/default#6"/>
    <dgm:cxn modelId="{8253D2A8-DDF0-4041-9C8C-0FBB1620A06B}" type="presParOf" srcId="{6F24CDB3-15A2-484A-8246-2B86CEDB6469}" destId="{C00B5F68-934F-468F-A881-9555A5B4CBFE}" srcOrd="4" destOrd="0" presId="urn:microsoft.com/office/officeart/2005/8/layout/default#6"/>
    <dgm:cxn modelId="{412780C4-EFF6-4656-8615-8C3626E93524}" type="presParOf" srcId="{6F24CDB3-15A2-484A-8246-2B86CEDB6469}" destId="{D63A0644-17DF-4517-B72B-B0D4A0D9C09C}" srcOrd="5" destOrd="0" presId="urn:microsoft.com/office/officeart/2005/8/layout/default#6"/>
    <dgm:cxn modelId="{AD7437D8-0E35-493F-913D-499FDC74BD9E}" type="presParOf" srcId="{6F24CDB3-15A2-484A-8246-2B86CEDB6469}" destId="{F9F73CF9-66C5-4B6F-820E-244B9697BCB7}" srcOrd="6" destOrd="0" presId="urn:microsoft.com/office/officeart/2005/8/layout/default#6"/>
    <dgm:cxn modelId="{E655A5B2-B8E9-4156-8483-9F7568F9CB85}" type="presParOf" srcId="{6F24CDB3-15A2-484A-8246-2B86CEDB6469}" destId="{8E0640F2-D77F-4B5F-93AE-2EEED0261FAC}" srcOrd="7" destOrd="0" presId="urn:microsoft.com/office/officeart/2005/8/layout/default#6"/>
    <dgm:cxn modelId="{709725EC-D3A1-49F5-8937-9123EBDD9A1A}" type="presParOf" srcId="{6F24CDB3-15A2-484A-8246-2B86CEDB6469}" destId="{42882129-0041-4BCB-B153-20C2A29E0C79}" srcOrd="8" destOrd="0" presId="urn:microsoft.com/office/officeart/2005/8/layout/default#6"/>
    <dgm:cxn modelId="{F1670DD2-6093-4DA3-A6A5-224023DFD5B0}" type="presParOf" srcId="{6F24CDB3-15A2-484A-8246-2B86CEDB6469}" destId="{117CCF82-D8DF-4158-B572-E10A1F4CD33D}" srcOrd="9" destOrd="0" presId="urn:microsoft.com/office/officeart/2005/8/layout/default#6"/>
    <dgm:cxn modelId="{F5E9D37C-6869-47F5-A911-3707DE0F45B9}" type="presParOf" srcId="{6F24CDB3-15A2-484A-8246-2B86CEDB6469}" destId="{6EC172DE-6738-4456-B71B-1F7EB734651D}" srcOrd="10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A667CB-4971-42E8-B885-E82E6714F334}" type="doc">
      <dgm:prSet loTypeId="urn:microsoft.com/office/officeart/2005/8/layout/default#7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ru-RU"/>
        </a:p>
      </dgm:t>
    </dgm:pt>
    <dgm:pt modelId="{B0483CA9-969F-4AA0-A38A-2D18FAD3346B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Дата транзакции</a:t>
          </a:r>
        </a:p>
      </dgm:t>
    </dgm:pt>
    <dgm:pt modelId="{CD0C4CAD-7D6A-421F-A789-9D4B8C7C6898}" type="parTrans" cxnId="{C44AE9F0-C849-4E65-8B3D-7B188703F09E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D737D97-1D44-424A-9D53-8257881A1149}" type="sibTrans" cxnId="{C44AE9F0-C849-4E65-8B3D-7B188703F09E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95904BE-F424-448C-97C2-0CCED93B323B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Магазин</a:t>
          </a:r>
        </a:p>
      </dgm:t>
    </dgm:pt>
    <dgm:pt modelId="{88AB4768-0C90-494D-9B3B-66D8941F4C23}" type="parTrans" cxnId="{01A52C33-C1B2-4067-8B4C-7E040C2424D7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00B1BF1-1385-4865-B139-C9814FD43C88}" type="sibTrans" cxnId="{01A52C33-C1B2-4067-8B4C-7E040C2424D7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67FA051-EB48-4158-A66E-D14D92FDA8AD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Клиент</a:t>
          </a:r>
        </a:p>
      </dgm:t>
    </dgm:pt>
    <dgm:pt modelId="{DACAB17C-F204-4E36-9C08-D0622C50A575}" type="parTrans" cxnId="{C4B37D9A-1DE1-4C77-A792-D1B48A482A8C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F3F3D681-E1E9-429A-8E8B-469A11C351A8}" type="sibTrans" cxnId="{C4B37D9A-1DE1-4C77-A792-D1B48A482A8C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BC8B89B-2443-4ED7-8CC8-A407E80223A0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Товар</a:t>
          </a:r>
        </a:p>
      </dgm:t>
    </dgm:pt>
    <dgm:pt modelId="{37DCDF3F-8BCB-4603-A525-7A1E696E49DE}" type="parTrans" cxnId="{63D1E607-293E-4DC7-9A11-A4D4627E13B6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B6BF465F-A84B-4ADE-A24C-69B1177E8FAA}" type="sibTrans" cxnId="{63D1E607-293E-4DC7-9A11-A4D4627E13B6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7F27FB62-60F8-4B80-8994-FA95BB23FFEE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Подгруппа</a:t>
          </a:r>
        </a:p>
      </dgm:t>
    </dgm:pt>
    <dgm:pt modelId="{FF8EC685-87A5-47C9-B4D6-8AD85B4DDCEB}" type="parTrans" cxnId="{EBC76B13-90BD-413A-8D23-0125233A3245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239ADD9-5342-411F-8912-A7CE9ED95722}" type="sibTrans" cxnId="{EBC76B13-90BD-413A-8D23-0125233A3245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417A5AB-1155-4FCF-93D3-620C95253111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Группа</a:t>
          </a:r>
        </a:p>
      </dgm:t>
    </dgm:pt>
    <dgm:pt modelId="{3EBB92BA-A03A-40AB-BE6C-D1CC3939B7BF}" type="parTrans" cxnId="{CA56ED65-BCCA-4F43-BA65-47DA1E859C92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1399B5F-C5F9-407F-8AEF-8C717593C63E}" type="sibTrans" cxnId="{CA56ED65-BCCA-4F43-BA65-47DA1E859C92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FA24542-46C6-4507-BE8E-8284CCA7C4CD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Кол-во</a:t>
          </a:r>
        </a:p>
      </dgm:t>
    </dgm:pt>
    <dgm:pt modelId="{765AB38D-BCE8-48E4-B806-D7E70FE8A1FC}" type="parTrans" cxnId="{2F24531C-7054-4AD2-9F36-DC652C25685F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939644D-4437-4212-8D01-94E497C75D61}" type="sibTrans" cxnId="{2F24531C-7054-4AD2-9F36-DC652C25685F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6C80724A-4423-43AB-A26D-93F28246E809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Сумма без скидки</a:t>
          </a:r>
        </a:p>
      </dgm:t>
    </dgm:pt>
    <dgm:pt modelId="{A50B995E-F3C8-4B6C-BEA8-DFB2475517AC}" type="parTrans" cxnId="{C8FFC395-74BD-462C-9E73-C9C16BCB62A9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9B558195-2ECA-476B-B021-2E158A5399FA}" type="sibTrans" cxnId="{C8FFC395-74BD-462C-9E73-C9C16BCB62A9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56B7A9C-5336-4E24-AA5B-647518CEB7CB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Сумма продажи</a:t>
          </a:r>
        </a:p>
      </dgm:t>
    </dgm:pt>
    <dgm:pt modelId="{C16F321A-BCBA-430B-9B40-B971795ACBDD}" type="parTrans" cxnId="{1160A92E-B413-4CBC-8517-828A5E017303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C24E22D8-04AB-4960-AA8A-D5348DF59675}" type="sibTrans" cxnId="{1160A92E-B413-4CBC-8517-828A5E017303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DD56F595-2B9E-4638-ABDB-1D4D9BE35788}">
      <dgm:prSet phldrT="[Текст]" custT="1"/>
      <dgm:spPr/>
      <dgm:t>
        <a:bodyPr/>
        <a:lstStyle/>
        <a:p>
          <a:r>
            <a:rPr lang="ru-RU" sz="1400" dirty="0">
              <a:latin typeface="Source Sans Pro" panose="020B0503030403020204" pitchFamily="34" charset="0"/>
              <a:ea typeface="Source Sans Pro" panose="020B0503030403020204" pitchFamily="34" charset="0"/>
            </a:rPr>
            <a:t>Маржа</a:t>
          </a:r>
        </a:p>
      </dgm:t>
    </dgm:pt>
    <dgm:pt modelId="{CBA42B1E-B701-4623-8F3C-ED53D1A9FDFA}" type="parTrans" cxnId="{921530BE-A6AE-43C6-AAE9-42D317D11196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5FB93CB0-5D9D-48B1-ABE8-6F9C9023E0B3}" type="sibTrans" cxnId="{921530BE-A6AE-43C6-AAE9-42D317D11196}">
      <dgm:prSet/>
      <dgm:spPr/>
      <dgm:t>
        <a:bodyPr/>
        <a:lstStyle/>
        <a:p>
          <a:endParaRPr lang="ru-RU" sz="160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36DC3505-5A51-40A7-83F2-D8129CBF6041}" type="pres">
      <dgm:prSet presAssocID="{47A667CB-4971-42E8-B885-E82E6714F3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437825B-4755-4717-948B-82678F4A6387}" type="pres">
      <dgm:prSet presAssocID="{B0483CA9-969F-4AA0-A38A-2D18FAD3346B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1B8EEB9-311C-4455-A573-F22C39E161E8}" type="pres">
      <dgm:prSet presAssocID="{BD737D97-1D44-424A-9D53-8257881A1149}" presName="sibTrans" presStyleCnt="0"/>
      <dgm:spPr/>
    </dgm:pt>
    <dgm:pt modelId="{3E6EB871-27CA-4F7D-868C-A05C55F228B8}" type="pres">
      <dgm:prSet presAssocID="{B95904BE-F424-448C-97C2-0CCED93B323B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9BED1E8-FFB0-4BE9-AAE4-C0E51174F90B}" type="pres">
      <dgm:prSet presAssocID="{D00B1BF1-1385-4865-B139-C9814FD43C88}" presName="sibTrans" presStyleCnt="0"/>
      <dgm:spPr/>
    </dgm:pt>
    <dgm:pt modelId="{DBE9627B-C214-400B-B95E-2F55CD7F4C8F}" type="pres">
      <dgm:prSet presAssocID="{D67FA051-EB48-4158-A66E-D14D92FDA8AD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194D78-CE1E-436E-88DB-1103DC161877}" type="pres">
      <dgm:prSet presAssocID="{F3F3D681-E1E9-429A-8E8B-469A11C351A8}" presName="sibTrans" presStyleCnt="0"/>
      <dgm:spPr/>
    </dgm:pt>
    <dgm:pt modelId="{D6A7146C-460D-40F9-9156-DB475F84AF8F}" type="pres">
      <dgm:prSet presAssocID="{3BC8B89B-2443-4ED7-8CC8-A407E80223A0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1399FD6-566B-4317-B448-F151B193FAF0}" type="pres">
      <dgm:prSet presAssocID="{B6BF465F-A84B-4ADE-A24C-69B1177E8FAA}" presName="sibTrans" presStyleCnt="0"/>
      <dgm:spPr/>
    </dgm:pt>
    <dgm:pt modelId="{0FEE0658-2448-4E36-8E9A-D3AAE797F4E3}" type="pres">
      <dgm:prSet presAssocID="{7F27FB62-60F8-4B80-8994-FA95BB23FFEE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C9AB55-863C-4E24-A9D7-EA8BAE81D2F0}" type="pres">
      <dgm:prSet presAssocID="{2239ADD9-5342-411F-8912-A7CE9ED95722}" presName="sibTrans" presStyleCnt="0"/>
      <dgm:spPr/>
    </dgm:pt>
    <dgm:pt modelId="{9B25CD12-243D-4308-BDE5-73474AA62EF8}" type="pres">
      <dgm:prSet presAssocID="{C417A5AB-1155-4FCF-93D3-620C95253111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CB51D3-8ADE-4B90-83D3-4AA6859C866B}" type="pres">
      <dgm:prSet presAssocID="{61399B5F-C5F9-407F-8AEF-8C717593C63E}" presName="sibTrans" presStyleCnt="0"/>
      <dgm:spPr/>
    </dgm:pt>
    <dgm:pt modelId="{3502A916-25BB-4B00-AC04-FD33CE1163CF}" type="pres">
      <dgm:prSet presAssocID="{CFA24542-46C6-4507-BE8E-8284CCA7C4CD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F2D53D-42B1-43F7-B761-AC97F5DB0615}" type="pres">
      <dgm:prSet presAssocID="{3939644D-4437-4212-8D01-94E497C75D61}" presName="sibTrans" presStyleCnt="0"/>
      <dgm:spPr/>
    </dgm:pt>
    <dgm:pt modelId="{E74BBE92-7C79-4C41-9221-D779910977D9}" type="pres">
      <dgm:prSet presAssocID="{6C80724A-4423-43AB-A26D-93F28246E80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0CBD17-8F1B-4D20-8A2C-C74D560A8C8E}" type="pres">
      <dgm:prSet presAssocID="{9B558195-2ECA-476B-B021-2E158A5399FA}" presName="sibTrans" presStyleCnt="0"/>
      <dgm:spPr/>
    </dgm:pt>
    <dgm:pt modelId="{CC8854F4-C4DE-46DF-8B56-DEAE9C30FA21}" type="pres">
      <dgm:prSet presAssocID="{A56B7A9C-5336-4E24-AA5B-647518CEB7CB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947107-B09B-406A-BE09-D12C2D6F52FC}" type="pres">
      <dgm:prSet presAssocID="{C24E22D8-04AB-4960-AA8A-D5348DF59675}" presName="sibTrans" presStyleCnt="0"/>
      <dgm:spPr/>
    </dgm:pt>
    <dgm:pt modelId="{676CA207-AEB0-40A0-B5D2-996EF59F2E5F}" type="pres">
      <dgm:prSet presAssocID="{DD56F595-2B9E-4638-ABDB-1D4D9BE35788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BCADF1E-FD4A-42AA-A3DF-E7904DBF43E5}" type="presOf" srcId="{C417A5AB-1155-4FCF-93D3-620C95253111}" destId="{9B25CD12-243D-4308-BDE5-73474AA62EF8}" srcOrd="0" destOrd="0" presId="urn:microsoft.com/office/officeart/2005/8/layout/default#7"/>
    <dgm:cxn modelId="{2F24531C-7054-4AD2-9F36-DC652C25685F}" srcId="{47A667CB-4971-42E8-B885-E82E6714F334}" destId="{CFA24542-46C6-4507-BE8E-8284CCA7C4CD}" srcOrd="6" destOrd="0" parTransId="{765AB38D-BCE8-48E4-B806-D7E70FE8A1FC}" sibTransId="{3939644D-4437-4212-8D01-94E497C75D61}"/>
    <dgm:cxn modelId="{B81280AB-09A9-4E41-B216-76DAE2561ED2}" type="presOf" srcId="{DD56F595-2B9E-4638-ABDB-1D4D9BE35788}" destId="{676CA207-AEB0-40A0-B5D2-996EF59F2E5F}" srcOrd="0" destOrd="0" presId="urn:microsoft.com/office/officeart/2005/8/layout/default#7"/>
    <dgm:cxn modelId="{1160A92E-B413-4CBC-8517-828A5E017303}" srcId="{47A667CB-4971-42E8-B885-E82E6714F334}" destId="{A56B7A9C-5336-4E24-AA5B-647518CEB7CB}" srcOrd="8" destOrd="0" parTransId="{C16F321A-BCBA-430B-9B40-B971795ACBDD}" sibTransId="{C24E22D8-04AB-4960-AA8A-D5348DF59675}"/>
    <dgm:cxn modelId="{C8FFC395-74BD-462C-9E73-C9C16BCB62A9}" srcId="{47A667CB-4971-42E8-B885-E82E6714F334}" destId="{6C80724A-4423-43AB-A26D-93F28246E809}" srcOrd="7" destOrd="0" parTransId="{A50B995E-F3C8-4B6C-BEA8-DFB2475517AC}" sibTransId="{9B558195-2ECA-476B-B021-2E158A5399FA}"/>
    <dgm:cxn modelId="{0893FBDC-40E0-4ECB-B054-7CC0B7831175}" type="presOf" srcId="{6C80724A-4423-43AB-A26D-93F28246E809}" destId="{E74BBE92-7C79-4C41-9221-D779910977D9}" srcOrd="0" destOrd="0" presId="urn:microsoft.com/office/officeart/2005/8/layout/default#7"/>
    <dgm:cxn modelId="{C4B37D9A-1DE1-4C77-A792-D1B48A482A8C}" srcId="{47A667CB-4971-42E8-B885-E82E6714F334}" destId="{D67FA051-EB48-4158-A66E-D14D92FDA8AD}" srcOrd="2" destOrd="0" parTransId="{DACAB17C-F204-4E36-9C08-D0622C50A575}" sibTransId="{F3F3D681-E1E9-429A-8E8B-469A11C351A8}"/>
    <dgm:cxn modelId="{CE7D8266-DF28-4791-BBCC-64657FDAC207}" type="presOf" srcId="{CFA24542-46C6-4507-BE8E-8284CCA7C4CD}" destId="{3502A916-25BB-4B00-AC04-FD33CE1163CF}" srcOrd="0" destOrd="0" presId="urn:microsoft.com/office/officeart/2005/8/layout/default#7"/>
    <dgm:cxn modelId="{2B3D877B-49B1-4DF3-BF97-77FDD04DD43B}" type="presOf" srcId="{47A667CB-4971-42E8-B885-E82E6714F334}" destId="{36DC3505-5A51-40A7-83F2-D8129CBF6041}" srcOrd="0" destOrd="0" presId="urn:microsoft.com/office/officeart/2005/8/layout/default#7"/>
    <dgm:cxn modelId="{6A3389DA-0067-4DD8-A962-75E022D1B6D7}" type="presOf" srcId="{3BC8B89B-2443-4ED7-8CC8-A407E80223A0}" destId="{D6A7146C-460D-40F9-9156-DB475F84AF8F}" srcOrd="0" destOrd="0" presId="urn:microsoft.com/office/officeart/2005/8/layout/default#7"/>
    <dgm:cxn modelId="{99BA8F5E-3176-4D20-83D8-0652CD3762AB}" type="presOf" srcId="{7F27FB62-60F8-4B80-8994-FA95BB23FFEE}" destId="{0FEE0658-2448-4E36-8E9A-D3AAE797F4E3}" srcOrd="0" destOrd="0" presId="urn:microsoft.com/office/officeart/2005/8/layout/default#7"/>
    <dgm:cxn modelId="{921530BE-A6AE-43C6-AAE9-42D317D11196}" srcId="{47A667CB-4971-42E8-B885-E82E6714F334}" destId="{DD56F595-2B9E-4638-ABDB-1D4D9BE35788}" srcOrd="9" destOrd="0" parTransId="{CBA42B1E-B701-4623-8F3C-ED53D1A9FDFA}" sibTransId="{5FB93CB0-5D9D-48B1-ABE8-6F9C9023E0B3}"/>
    <dgm:cxn modelId="{EBC76B13-90BD-413A-8D23-0125233A3245}" srcId="{47A667CB-4971-42E8-B885-E82E6714F334}" destId="{7F27FB62-60F8-4B80-8994-FA95BB23FFEE}" srcOrd="4" destOrd="0" parTransId="{FF8EC685-87A5-47C9-B4D6-8AD85B4DDCEB}" sibTransId="{2239ADD9-5342-411F-8912-A7CE9ED95722}"/>
    <dgm:cxn modelId="{63D1E607-293E-4DC7-9A11-A4D4627E13B6}" srcId="{47A667CB-4971-42E8-B885-E82E6714F334}" destId="{3BC8B89B-2443-4ED7-8CC8-A407E80223A0}" srcOrd="3" destOrd="0" parTransId="{37DCDF3F-8BCB-4603-A525-7A1E696E49DE}" sibTransId="{B6BF465F-A84B-4ADE-A24C-69B1177E8FAA}"/>
    <dgm:cxn modelId="{C44AE9F0-C849-4E65-8B3D-7B188703F09E}" srcId="{47A667CB-4971-42E8-B885-E82E6714F334}" destId="{B0483CA9-969F-4AA0-A38A-2D18FAD3346B}" srcOrd="0" destOrd="0" parTransId="{CD0C4CAD-7D6A-421F-A789-9D4B8C7C6898}" sibTransId="{BD737D97-1D44-424A-9D53-8257881A1149}"/>
    <dgm:cxn modelId="{1773264F-5956-4243-9F0C-E2F13C073E62}" type="presOf" srcId="{A56B7A9C-5336-4E24-AA5B-647518CEB7CB}" destId="{CC8854F4-C4DE-46DF-8B56-DEAE9C30FA21}" srcOrd="0" destOrd="0" presId="urn:microsoft.com/office/officeart/2005/8/layout/default#7"/>
    <dgm:cxn modelId="{F1A38997-BF5F-4209-8195-DA4B7095D4A3}" type="presOf" srcId="{B0483CA9-969F-4AA0-A38A-2D18FAD3346B}" destId="{9437825B-4755-4717-948B-82678F4A6387}" srcOrd="0" destOrd="0" presId="urn:microsoft.com/office/officeart/2005/8/layout/default#7"/>
    <dgm:cxn modelId="{3AFE1515-6EA1-4F06-A539-F3ACA317565D}" type="presOf" srcId="{D67FA051-EB48-4158-A66E-D14D92FDA8AD}" destId="{DBE9627B-C214-400B-B95E-2F55CD7F4C8F}" srcOrd="0" destOrd="0" presId="urn:microsoft.com/office/officeart/2005/8/layout/default#7"/>
    <dgm:cxn modelId="{01A52C33-C1B2-4067-8B4C-7E040C2424D7}" srcId="{47A667CB-4971-42E8-B885-E82E6714F334}" destId="{B95904BE-F424-448C-97C2-0CCED93B323B}" srcOrd="1" destOrd="0" parTransId="{88AB4768-0C90-494D-9B3B-66D8941F4C23}" sibTransId="{D00B1BF1-1385-4865-B139-C9814FD43C88}"/>
    <dgm:cxn modelId="{CA56ED65-BCCA-4F43-BA65-47DA1E859C92}" srcId="{47A667CB-4971-42E8-B885-E82E6714F334}" destId="{C417A5AB-1155-4FCF-93D3-620C95253111}" srcOrd="5" destOrd="0" parTransId="{3EBB92BA-A03A-40AB-BE6C-D1CC3939B7BF}" sibTransId="{61399B5F-C5F9-407F-8AEF-8C717593C63E}"/>
    <dgm:cxn modelId="{6A13B00A-2222-431F-BDC7-331319DD7045}" type="presOf" srcId="{B95904BE-F424-448C-97C2-0CCED93B323B}" destId="{3E6EB871-27CA-4F7D-868C-A05C55F228B8}" srcOrd="0" destOrd="0" presId="urn:microsoft.com/office/officeart/2005/8/layout/default#7"/>
    <dgm:cxn modelId="{4F40185E-B9DE-4B58-AB04-38050659BC63}" type="presParOf" srcId="{36DC3505-5A51-40A7-83F2-D8129CBF6041}" destId="{9437825B-4755-4717-948B-82678F4A6387}" srcOrd="0" destOrd="0" presId="urn:microsoft.com/office/officeart/2005/8/layout/default#7"/>
    <dgm:cxn modelId="{3520CE23-4981-4C73-A50F-BF28DFAD9DA3}" type="presParOf" srcId="{36DC3505-5A51-40A7-83F2-D8129CBF6041}" destId="{71B8EEB9-311C-4455-A573-F22C39E161E8}" srcOrd="1" destOrd="0" presId="urn:microsoft.com/office/officeart/2005/8/layout/default#7"/>
    <dgm:cxn modelId="{4F713DF1-2D88-442B-BD73-D3458D1986DE}" type="presParOf" srcId="{36DC3505-5A51-40A7-83F2-D8129CBF6041}" destId="{3E6EB871-27CA-4F7D-868C-A05C55F228B8}" srcOrd="2" destOrd="0" presId="urn:microsoft.com/office/officeart/2005/8/layout/default#7"/>
    <dgm:cxn modelId="{FB0BDCFA-EB8A-4A36-9F36-6A3EB5EE0793}" type="presParOf" srcId="{36DC3505-5A51-40A7-83F2-D8129CBF6041}" destId="{99BED1E8-FFB0-4BE9-AAE4-C0E51174F90B}" srcOrd="3" destOrd="0" presId="urn:microsoft.com/office/officeart/2005/8/layout/default#7"/>
    <dgm:cxn modelId="{F494706E-CBBB-43FF-A5AD-1A3AE5211342}" type="presParOf" srcId="{36DC3505-5A51-40A7-83F2-D8129CBF6041}" destId="{DBE9627B-C214-400B-B95E-2F55CD7F4C8F}" srcOrd="4" destOrd="0" presId="urn:microsoft.com/office/officeart/2005/8/layout/default#7"/>
    <dgm:cxn modelId="{192DBB39-3D45-4724-862E-3215C991EC75}" type="presParOf" srcId="{36DC3505-5A51-40A7-83F2-D8129CBF6041}" destId="{F3194D78-CE1E-436E-88DB-1103DC161877}" srcOrd="5" destOrd="0" presId="urn:microsoft.com/office/officeart/2005/8/layout/default#7"/>
    <dgm:cxn modelId="{E05B3EEB-4E9E-44CB-B1B2-A4818C47CCA2}" type="presParOf" srcId="{36DC3505-5A51-40A7-83F2-D8129CBF6041}" destId="{D6A7146C-460D-40F9-9156-DB475F84AF8F}" srcOrd="6" destOrd="0" presId="urn:microsoft.com/office/officeart/2005/8/layout/default#7"/>
    <dgm:cxn modelId="{CEBBB6AD-DE30-4E62-96EC-1AF3AAE01C1E}" type="presParOf" srcId="{36DC3505-5A51-40A7-83F2-D8129CBF6041}" destId="{61399FD6-566B-4317-B448-F151B193FAF0}" srcOrd="7" destOrd="0" presId="urn:microsoft.com/office/officeart/2005/8/layout/default#7"/>
    <dgm:cxn modelId="{BED740D8-11EC-4337-A753-AFCC939DC8F9}" type="presParOf" srcId="{36DC3505-5A51-40A7-83F2-D8129CBF6041}" destId="{0FEE0658-2448-4E36-8E9A-D3AAE797F4E3}" srcOrd="8" destOrd="0" presId="urn:microsoft.com/office/officeart/2005/8/layout/default#7"/>
    <dgm:cxn modelId="{E8D0C720-4FA5-45C7-AFF0-CEE51F0C32A4}" type="presParOf" srcId="{36DC3505-5A51-40A7-83F2-D8129CBF6041}" destId="{26C9AB55-863C-4E24-A9D7-EA8BAE81D2F0}" srcOrd="9" destOrd="0" presId="urn:microsoft.com/office/officeart/2005/8/layout/default#7"/>
    <dgm:cxn modelId="{8FD6150A-01DF-4476-88BC-BC516C2764B1}" type="presParOf" srcId="{36DC3505-5A51-40A7-83F2-D8129CBF6041}" destId="{9B25CD12-243D-4308-BDE5-73474AA62EF8}" srcOrd="10" destOrd="0" presId="urn:microsoft.com/office/officeart/2005/8/layout/default#7"/>
    <dgm:cxn modelId="{D562162F-7CB3-4256-AF57-AE97F10B5C8C}" type="presParOf" srcId="{36DC3505-5A51-40A7-83F2-D8129CBF6041}" destId="{53CB51D3-8ADE-4B90-83D3-4AA6859C866B}" srcOrd="11" destOrd="0" presId="urn:microsoft.com/office/officeart/2005/8/layout/default#7"/>
    <dgm:cxn modelId="{51C82B8A-769E-422F-8C5A-B5C48E53674B}" type="presParOf" srcId="{36DC3505-5A51-40A7-83F2-D8129CBF6041}" destId="{3502A916-25BB-4B00-AC04-FD33CE1163CF}" srcOrd="12" destOrd="0" presId="urn:microsoft.com/office/officeart/2005/8/layout/default#7"/>
    <dgm:cxn modelId="{7A7E99E5-F861-4233-A333-E7D1BA9FA874}" type="presParOf" srcId="{36DC3505-5A51-40A7-83F2-D8129CBF6041}" destId="{5DF2D53D-42B1-43F7-B761-AC97F5DB0615}" srcOrd="13" destOrd="0" presId="urn:microsoft.com/office/officeart/2005/8/layout/default#7"/>
    <dgm:cxn modelId="{A228C07E-9265-410A-B109-C01198480247}" type="presParOf" srcId="{36DC3505-5A51-40A7-83F2-D8129CBF6041}" destId="{E74BBE92-7C79-4C41-9221-D779910977D9}" srcOrd="14" destOrd="0" presId="urn:microsoft.com/office/officeart/2005/8/layout/default#7"/>
    <dgm:cxn modelId="{6A26B24D-49DA-4B51-8F22-E83ACB61D28D}" type="presParOf" srcId="{36DC3505-5A51-40A7-83F2-D8129CBF6041}" destId="{FE0CBD17-8F1B-4D20-8A2C-C74D560A8C8E}" srcOrd="15" destOrd="0" presId="urn:microsoft.com/office/officeart/2005/8/layout/default#7"/>
    <dgm:cxn modelId="{CA680FB3-BAA5-45AA-B59B-3AB83605A191}" type="presParOf" srcId="{36DC3505-5A51-40A7-83F2-D8129CBF6041}" destId="{CC8854F4-C4DE-46DF-8B56-DEAE9C30FA21}" srcOrd="16" destOrd="0" presId="urn:microsoft.com/office/officeart/2005/8/layout/default#7"/>
    <dgm:cxn modelId="{8754E5C4-DF2F-4886-A590-7D83800D73D2}" type="presParOf" srcId="{36DC3505-5A51-40A7-83F2-D8129CBF6041}" destId="{69947107-B09B-406A-BE09-D12C2D6F52FC}" srcOrd="17" destOrd="0" presId="urn:microsoft.com/office/officeart/2005/8/layout/default#7"/>
    <dgm:cxn modelId="{EE532360-A99A-4D4A-9E01-197DCA1505B6}" type="presParOf" srcId="{36DC3505-5A51-40A7-83F2-D8129CBF6041}" destId="{676CA207-AEB0-40A0-B5D2-996EF59F2E5F}" srcOrd="18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5021EFD-14CF-40FC-B9E5-733FC05A6D72}">
      <dsp:nvSpPr>
        <dsp:cNvPr id="0" name=""/>
        <dsp:cNvSpPr/>
      </dsp:nvSpPr>
      <dsp:spPr>
        <a:xfrm>
          <a:off x="234455" y="0"/>
          <a:ext cx="1854260" cy="215644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AAB73-9A00-45E4-A04A-1974F320FFA7}">
      <dsp:nvSpPr>
        <dsp:cNvPr id="0" name=""/>
        <dsp:cNvSpPr/>
      </dsp:nvSpPr>
      <dsp:spPr>
        <a:xfrm>
          <a:off x="70005" y="1912400"/>
          <a:ext cx="2390272" cy="75199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 smtClean="0"/>
            <a:t>Анжиганов</a:t>
          </a:r>
          <a:r>
            <a:rPr lang="ru-RU" sz="2100" kern="1200" dirty="0" smtClean="0"/>
            <a:t> </a:t>
          </a:r>
          <a:r>
            <a:rPr lang="ru-RU" sz="2100" kern="1200" dirty="0"/>
            <a:t>Дмитрий</a:t>
          </a:r>
        </a:p>
      </dsp:txBody>
      <dsp:txXfrm>
        <a:off x="70005" y="1912400"/>
        <a:ext cx="2390272" cy="751995"/>
      </dsp:txXfrm>
    </dsp:sp>
    <dsp:sp modelId="{C77A8A2A-A538-4CC7-A02A-2B1629E81479}">
      <dsp:nvSpPr>
        <dsp:cNvPr id="0" name=""/>
        <dsp:cNvSpPr/>
      </dsp:nvSpPr>
      <dsp:spPr>
        <a:xfrm>
          <a:off x="2998872" y="10944"/>
          <a:ext cx="1583058" cy="211723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F5ABB-55FB-41B0-ACE6-4DF23A672C3B}">
      <dsp:nvSpPr>
        <dsp:cNvPr id="0" name=""/>
        <dsp:cNvSpPr/>
      </dsp:nvSpPr>
      <dsp:spPr>
        <a:xfrm>
          <a:off x="2689264" y="1928985"/>
          <a:ext cx="2390272" cy="75199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 err="1"/>
            <a:t>Шейпак</a:t>
          </a:r>
          <a:r>
            <a:rPr lang="ru-RU" sz="2100" kern="1200" dirty="0"/>
            <a:t> Ярослав</a:t>
          </a:r>
        </a:p>
      </dsp:txBody>
      <dsp:txXfrm>
        <a:off x="2689264" y="1928985"/>
        <a:ext cx="2390272" cy="751995"/>
      </dsp:txXfrm>
    </dsp:sp>
    <dsp:sp modelId="{6E1B7E1E-BD33-4842-A3C4-237219FACBF1}">
      <dsp:nvSpPr>
        <dsp:cNvPr id="0" name=""/>
        <dsp:cNvSpPr/>
      </dsp:nvSpPr>
      <dsp:spPr>
        <a:xfrm>
          <a:off x="5588315" y="3113"/>
          <a:ext cx="1721855" cy="214855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9CD6E-6523-498D-891B-1DFF695BDC4B}">
      <dsp:nvSpPr>
        <dsp:cNvPr id="0" name=""/>
        <dsp:cNvSpPr/>
      </dsp:nvSpPr>
      <dsp:spPr>
        <a:xfrm>
          <a:off x="5348107" y="1936816"/>
          <a:ext cx="2390272" cy="75199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100" kern="1200" dirty="0"/>
            <a:t>Васильев Арсений</a:t>
          </a:r>
        </a:p>
      </dsp:txBody>
      <dsp:txXfrm>
        <a:off x="5348107" y="1936816"/>
        <a:ext cx="2390272" cy="75199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E6DB8E7-42C7-4668-8CE8-2AF876266B2F}">
      <dsp:nvSpPr>
        <dsp:cNvPr id="0" name=""/>
        <dsp:cNvSpPr/>
      </dsp:nvSpPr>
      <dsp:spPr>
        <a:xfrm>
          <a:off x="368811" y="1028"/>
          <a:ext cx="2560747" cy="15364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 ассортимента</a:t>
          </a:r>
        </a:p>
      </dsp:txBody>
      <dsp:txXfrm>
        <a:off x="368811" y="1028"/>
        <a:ext cx="2560747" cy="1536448"/>
      </dsp:txXfrm>
    </dsp:sp>
    <dsp:sp modelId="{5E02A753-5C3D-4F7E-BE9F-8F632E219508}">
      <dsp:nvSpPr>
        <dsp:cNvPr id="0" name=""/>
        <dsp:cNvSpPr/>
      </dsp:nvSpPr>
      <dsp:spPr>
        <a:xfrm>
          <a:off x="368811" y="1793551"/>
          <a:ext cx="2560747" cy="153644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Подготовка к автоматизации прогнозирования</a:t>
          </a:r>
        </a:p>
      </dsp:txBody>
      <dsp:txXfrm>
        <a:off x="368811" y="1793551"/>
        <a:ext cx="2560747" cy="153644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65ADE26-C9D9-4F03-A247-EE0E5919A4CC}">
      <dsp:nvSpPr>
        <dsp:cNvPr id="0" name=""/>
        <dsp:cNvSpPr/>
      </dsp:nvSpPr>
      <dsp:spPr>
        <a:xfrm>
          <a:off x="3556" y="635100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Подготовка данных</a:t>
          </a:r>
        </a:p>
      </dsp:txBody>
      <dsp:txXfrm>
        <a:off x="3556" y="635100"/>
        <a:ext cx="1925605" cy="1155363"/>
      </dsp:txXfrm>
    </dsp:sp>
    <dsp:sp modelId="{CBD97441-66EF-4B05-A72A-EB90C9E64DDC}">
      <dsp:nvSpPr>
        <dsp:cNvPr id="0" name=""/>
        <dsp:cNvSpPr/>
      </dsp:nvSpPr>
      <dsp:spPr>
        <a:xfrm>
          <a:off x="2121722" y="635100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Выделение новинок</a:t>
          </a:r>
        </a:p>
      </dsp:txBody>
      <dsp:txXfrm>
        <a:off x="2121722" y="635100"/>
        <a:ext cx="1925605" cy="1155363"/>
      </dsp:txXfrm>
    </dsp:sp>
    <dsp:sp modelId="{C333CD8B-AC0B-4FC5-B33F-2B1D74DC1858}">
      <dsp:nvSpPr>
        <dsp:cNvPr id="0" name=""/>
        <dsp:cNvSpPr/>
      </dsp:nvSpPr>
      <dsp:spPr>
        <a:xfrm>
          <a:off x="4239888" y="635100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Коэффициент сезонности</a:t>
          </a:r>
        </a:p>
      </dsp:txBody>
      <dsp:txXfrm>
        <a:off x="4239888" y="635100"/>
        <a:ext cx="1925605" cy="1155363"/>
      </dsp:txXfrm>
    </dsp:sp>
    <dsp:sp modelId="{EF1BD2F3-3E94-4148-922A-9656C0192A35}">
      <dsp:nvSpPr>
        <dsp:cNvPr id="0" name=""/>
        <dsp:cNvSpPr/>
      </dsp:nvSpPr>
      <dsp:spPr>
        <a:xfrm>
          <a:off x="6358054" y="635100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ABC </a:t>
          </a: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</a:t>
          </a:r>
        </a:p>
      </dsp:txBody>
      <dsp:txXfrm>
        <a:off x="6358054" y="635100"/>
        <a:ext cx="1925605" cy="1155363"/>
      </dsp:txXfrm>
    </dsp:sp>
    <dsp:sp modelId="{F8BBDD25-8B55-4B61-8F6D-2BF2DE8B8AFE}">
      <dsp:nvSpPr>
        <dsp:cNvPr id="0" name=""/>
        <dsp:cNvSpPr/>
      </dsp:nvSpPr>
      <dsp:spPr>
        <a:xfrm>
          <a:off x="8476220" y="635100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XYZ </a:t>
          </a: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анализ</a:t>
          </a:r>
        </a:p>
      </dsp:txBody>
      <dsp:txXfrm>
        <a:off x="8476220" y="635100"/>
        <a:ext cx="1925605" cy="1155363"/>
      </dsp:txXfrm>
    </dsp:sp>
    <dsp:sp modelId="{F7E21E6C-365D-41B7-A9C3-087476674D96}">
      <dsp:nvSpPr>
        <dsp:cNvPr id="0" name=""/>
        <dsp:cNvSpPr/>
      </dsp:nvSpPr>
      <dsp:spPr>
        <a:xfrm>
          <a:off x="3556" y="1983024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Уровень сервиса</a:t>
          </a:r>
        </a:p>
      </dsp:txBody>
      <dsp:txXfrm>
        <a:off x="3556" y="1983024"/>
        <a:ext cx="1925605" cy="1155363"/>
      </dsp:txXfrm>
    </dsp:sp>
    <dsp:sp modelId="{505B6863-4421-4FE7-A443-A65D61C7C8EA}">
      <dsp:nvSpPr>
        <dsp:cNvPr id="0" name=""/>
        <dsp:cNvSpPr/>
      </dsp:nvSpPr>
      <dsp:spPr>
        <a:xfrm>
          <a:off x="2121722" y="1983024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Матрица </a:t>
          </a:r>
          <a:r>
            <a:rPr lang="en-US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BCG</a:t>
          </a:r>
          <a:endParaRPr lang="ru-RU" sz="1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2121722" y="1983024"/>
        <a:ext cx="1925605" cy="1155363"/>
      </dsp:txXfrm>
    </dsp:sp>
    <dsp:sp modelId="{B950AFB4-671E-4C32-8CB6-A1B68051DB52}">
      <dsp:nvSpPr>
        <dsp:cNvPr id="0" name=""/>
        <dsp:cNvSpPr/>
      </dsp:nvSpPr>
      <dsp:spPr>
        <a:xfrm>
          <a:off x="4239888" y="1983024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Характер спроса</a:t>
          </a:r>
        </a:p>
      </dsp:txBody>
      <dsp:txXfrm>
        <a:off x="4239888" y="1983024"/>
        <a:ext cx="1925605" cy="1155363"/>
      </dsp:txXfrm>
    </dsp:sp>
    <dsp:sp modelId="{0A2B0C7C-0D88-4195-BDB2-4223C99879A6}">
      <dsp:nvSpPr>
        <dsp:cNvPr id="0" name=""/>
        <dsp:cNvSpPr/>
      </dsp:nvSpPr>
      <dsp:spPr>
        <a:xfrm>
          <a:off x="6358054" y="1983024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Модели прогноза</a:t>
          </a:r>
        </a:p>
      </dsp:txBody>
      <dsp:txXfrm>
        <a:off x="6358054" y="1983024"/>
        <a:ext cx="1925605" cy="1155363"/>
      </dsp:txXfrm>
    </dsp:sp>
    <dsp:sp modelId="{662D8E79-10FE-41AD-B84A-8F181B624200}">
      <dsp:nvSpPr>
        <dsp:cNvPr id="0" name=""/>
        <dsp:cNvSpPr/>
      </dsp:nvSpPr>
      <dsp:spPr>
        <a:xfrm>
          <a:off x="8476220" y="1983024"/>
          <a:ext cx="1925605" cy="11553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Расчет ошибки прогноза</a:t>
          </a:r>
        </a:p>
      </dsp:txBody>
      <dsp:txXfrm>
        <a:off x="8476220" y="1983024"/>
        <a:ext cx="1925605" cy="115536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7F0E81-D4A8-495E-B538-3425816503B1}">
      <dsp:nvSpPr>
        <dsp:cNvPr id="0" name=""/>
        <dsp:cNvSpPr/>
      </dsp:nvSpPr>
      <dsp:spPr>
        <a:xfrm>
          <a:off x="909791" y="1417"/>
          <a:ext cx="2173288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Подразделение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Точка продаж, где был продан объект</a:t>
          </a:r>
        </a:p>
      </dsp:txBody>
      <dsp:txXfrm>
        <a:off x="909791" y="1417"/>
        <a:ext cx="2173288" cy="1185429"/>
      </dsp:txXfrm>
    </dsp:sp>
    <dsp:sp modelId="{9BE0B876-E5DE-441E-BFEF-4BDBD76B2515}">
      <dsp:nvSpPr>
        <dsp:cNvPr id="0" name=""/>
        <dsp:cNvSpPr/>
      </dsp:nvSpPr>
      <dsp:spPr>
        <a:xfrm>
          <a:off x="3280651" y="1417"/>
          <a:ext cx="2173288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Объект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Проданный товар или группа товара</a:t>
          </a:r>
        </a:p>
      </dsp:txBody>
      <dsp:txXfrm>
        <a:off x="3280651" y="1417"/>
        <a:ext cx="2173288" cy="1185429"/>
      </dsp:txXfrm>
    </dsp:sp>
    <dsp:sp modelId="{A8B094F0-D32B-4E3E-A8EA-8D1237E003D0}">
      <dsp:nvSpPr>
        <dsp:cNvPr id="0" name=""/>
        <dsp:cNvSpPr/>
      </dsp:nvSpPr>
      <dsp:spPr>
        <a:xfrm>
          <a:off x="5651510" y="1417"/>
          <a:ext cx="2390616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Дата транзакции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Дата продажи</a:t>
          </a:r>
        </a:p>
      </dsp:txBody>
      <dsp:txXfrm>
        <a:off x="5651510" y="1417"/>
        <a:ext cx="2390616" cy="1185429"/>
      </dsp:txXfrm>
    </dsp:sp>
    <dsp:sp modelId="{56792D1E-6AF8-49A1-BB0B-BA4878BF7EA8}">
      <dsp:nvSpPr>
        <dsp:cNvPr id="0" name=""/>
        <dsp:cNvSpPr/>
      </dsp:nvSpPr>
      <dsp:spPr>
        <a:xfrm>
          <a:off x="909791" y="1384418"/>
          <a:ext cx="2173288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Показатель 1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количество товара</a:t>
          </a:r>
        </a:p>
      </dsp:txBody>
      <dsp:txXfrm>
        <a:off x="909791" y="1384418"/>
        <a:ext cx="2173288" cy="1185429"/>
      </dsp:txXfrm>
    </dsp:sp>
    <dsp:sp modelId="{D4E9FA00-6845-4C92-9E91-75C13DDA0756}">
      <dsp:nvSpPr>
        <dsp:cNvPr id="0" name=""/>
        <dsp:cNvSpPr/>
      </dsp:nvSpPr>
      <dsp:spPr>
        <a:xfrm>
          <a:off x="3280651" y="1384418"/>
          <a:ext cx="2173288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Показатель 2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сумма продажи</a:t>
          </a:r>
        </a:p>
      </dsp:txBody>
      <dsp:txXfrm>
        <a:off x="3280651" y="1384418"/>
        <a:ext cx="2173288" cy="1185429"/>
      </dsp:txXfrm>
    </dsp:sp>
    <dsp:sp modelId="{FE12F930-5657-4291-9919-8A9709A702A3}">
      <dsp:nvSpPr>
        <dsp:cNvPr id="0" name=""/>
        <dsp:cNvSpPr/>
      </dsp:nvSpPr>
      <dsp:spPr>
        <a:xfrm>
          <a:off x="5651510" y="1384418"/>
          <a:ext cx="2390616" cy="11854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Дополнительный показатель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Например, маржа</a:t>
          </a:r>
        </a:p>
      </dsp:txBody>
      <dsp:txXfrm>
        <a:off x="5651510" y="1384418"/>
        <a:ext cx="2390616" cy="118542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99D9B9-D6FE-4451-9D4B-DDCDDEC6A69A}">
      <dsp:nvSpPr>
        <dsp:cNvPr id="0" name=""/>
        <dsp:cNvSpPr/>
      </dsp:nvSpPr>
      <dsp:spPr>
        <a:xfrm>
          <a:off x="677665" y="769"/>
          <a:ext cx="1873631" cy="11241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Исключение новинок</a:t>
          </a:r>
        </a:p>
      </dsp:txBody>
      <dsp:txXfrm>
        <a:off x="677665" y="769"/>
        <a:ext cx="1873631" cy="1124178"/>
      </dsp:txXfrm>
    </dsp:sp>
    <dsp:sp modelId="{40DB8EE9-51CE-4B2F-BED8-78F22F750D8E}">
      <dsp:nvSpPr>
        <dsp:cNvPr id="0" name=""/>
        <dsp:cNvSpPr/>
      </dsp:nvSpPr>
      <dsp:spPr>
        <a:xfrm>
          <a:off x="2738659" y="769"/>
          <a:ext cx="1873631" cy="11241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Исключение товаров по акции</a:t>
          </a:r>
        </a:p>
      </dsp:txBody>
      <dsp:txXfrm>
        <a:off x="2738659" y="769"/>
        <a:ext cx="1873631" cy="1124178"/>
      </dsp:txXfrm>
    </dsp:sp>
    <dsp:sp modelId="{6E855EB9-A5DD-4E8B-A097-53181510BE73}">
      <dsp:nvSpPr>
        <dsp:cNvPr id="0" name=""/>
        <dsp:cNvSpPr/>
      </dsp:nvSpPr>
      <dsp:spPr>
        <a:xfrm>
          <a:off x="4799654" y="769"/>
          <a:ext cx="1873631" cy="11241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Выбор временного периода</a:t>
          </a:r>
        </a:p>
      </dsp:txBody>
      <dsp:txXfrm>
        <a:off x="4799654" y="769"/>
        <a:ext cx="1873631" cy="112417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B28E9-C2A2-C141-91AC-6021F78A25E4}" type="datetimeFigureOut">
              <a:rPr lang="ru-RU" smtClean="0"/>
              <a:pPr/>
              <a:t>12.11.2020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36E12-726D-AD4F-92DC-447D6DB9D91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48229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3CEF2-623F-2345-8491-250D4F2C275D}" type="datetimeFigureOut">
              <a:rPr lang="ru-RU" smtClean="0"/>
              <a:pPr/>
              <a:t>12.11.2020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60A14-A131-4146-BC76-5343783D60F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3747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Команда Российского технологического университета МИРЭА приветствует всех участников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Хакатон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2020. Институт информационных технологий готовит бакалавров и магистров по самым актуальным и востребованным программам в области информационных технологий. Студенты РТУ МИРЭА учатся работать на платформе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академической программы с 2018 года. Благодарим организаторов и нашего ментора Ирину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Малистову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возможность в самом начале карьерного пути получить поэтапный план личностного развития пи приобрести новые навыки и компетенции. Желаем успехов дальнейшего развития, успешного сотрудничества с партнерами и стабильности.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75659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/>
              <a:t>Следующий компонент, представленный на слайде, позволяет ранжировать товар по 9 группам.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0680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/>
              <a:t>Компонент Матрица </a:t>
            </a:r>
            <a:r>
              <a:rPr lang="en-US" b="0" baseline="0" dirty="0"/>
              <a:t>BCG </a:t>
            </a:r>
            <a:r>
              <a:rPr lang="ru-RU" b="0" baseline="0" dirty="0"/>
              <a:t>позволяет обеспечить распределение средств компании.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47752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Ключевой компонент данной библиотеки  - компонент Модели прогноза, который на основании исторических данных позволяет определить наилучшую модель прогнозирования для каждого объекта (товара, товарной подгруппы…)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0981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разработанный нами сценарий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7030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Набор данных представлен на слайде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1929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создании проекта используются все разработанные компоненты.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44404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Для анализа выбран тип периода </a:t>
            </a:r>
            <a:r>
              <a:rPr lang="ru-RU" sz="1200" b="0" dirty="0"/>
              <a:t>месяц</a:t>
            </a:r>
            <a:r>
              <a:rPr lang="ru-RU" sz="1200" dirty="0"/>
              <a:t>. Основной анализ проводится в разрезе точки продаж и товара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804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визуализации используется</a:t>
            </a:r>
            <a:r>
              <a:rPr lang="en-US" dirty="0"/>
              <a:t> </a:t>
            </a:r>
            <a:r>
              <a:rPr lang="ru-RU" dirty="0"/>
              <a:t>приложение бизнес-анализа </a:t>
            </a:r>
            <a:r>
              <a:rPr lang="en-US" sz="1200" dirty="0"/>
              <a:t>Microsoft power BI</a:t>
            </a:r>
            <a:r>
              <a:rPr lang="ru-RU" sz="1200" dirty="0"/>
              <a:t>. </a:t>
            </a:r>
          </a:p>
          <a:p>
            <a:r>
              <a:rPr lang="ru-RU" sz="1200" dirty="0"/>
              <a:t>База данных </a:t>
            </a:r>
            <a:r>
              <a:rPr lang="en-US" sz="1200" dirty="0"/>
              <a:t>SQLite</a:t>
            </a:r>
            <a:r>
              <a:rPr lang="ru-RU" sz="1200" dirty="0"/>
              <a:t> обеспечивает обмен данными между </a:t>
            </a:r>
            <a:r>
              <a:rPr lang="en-US" sz="1200" dirty="0" err="1"/>
              <a:t>Loginom</a:t>
            </a:r>
            <a:r>
              <a:rPr lang="en-US" sz="1200" dirty="0"/>
              <a:t> </a:t>
            </a:r>
            <a:r>
              <a:rPr lang="ru-RU" sz="1200" dirty="0"/>
              <a:t>и приложением.</a:t>
            </a:r>
            <a:endParaRPr lang="ru-RU" dirty="0"/>
          </a:p>
          <a:p>
            <a:r>
              <a:rPr lang="ru-RU" dirty="0"/>
              <a:t>В </a:t>
            </a:r>
            <a:r>
              <a:rPr lang="en-US" dirty="0" err="1"/>
              <a:t>Loginom</a:t>
            </a:r>
            <a:r>
              <a:rPr lang="en-US" dirty="0"/>
              <a:t> </a:t>
            </a:r>
            <a:r>
              <a:rPr lang="ru-RU" dirty="0"/>
              <a:t>можно настроить динамическую интеграцию данных в </a:t>
            </a:r>
            <a:r>
              <a:rPr lang="en-US" sz="1200" dirty="0"/>
              <a:t>Microsoft power BI</a:t>
            </a:r>
            <a:r>
              <a:rPr lang="ru-RU" dirty="0"/>
              <a:t>, но мы опускаем эту опцию в нашем демо-сценарии.</a:t>
            </a:r>
            <a:endParaRPr lang="en-US" dirty="0"/>
          </a:p>
          <a:p>
            <a:r>
              <a:rPr lang="ru-RU" u="sng" dirty="0">
                <a:solidFill>
                  <a:srgbClr val="FF0000"/>
                </a:solidFill>
              </a:rPr>
              <a:t>Для просмотра возможностей данного приложения откроем приведенный на слайде </a:t>
            </a:r>
            <a:r>
              <a:rPr lang="ru-RU" u="sng" dirty="0" err="1">
                <a:solidFill>
                  <a:srgbClr val="FF0000"/>
                </a:solidFill>
              </a:rPr>
              <a:t>дэшборд</a:t>
            </a:r>
            <a:r>
              <a:rPr lang="ru-RU" u="sng" dirty="0">
                <a:solidFill>
                  <a:srgbClr val="FF0000"/>
                </a:solidFill>
              </a:rPr>
              <a:t> в браузере.</a:t>
            </a:r>
          </a:p>
          <a:p>
            <a:r>
              <a:rPr lang="ru-RU" u="sng" dirty="0">
                <a:solidFill>
                  <a:srgbClr val="FF0000"/>
                </a:solidFill>
              </a:rPr>
              <a:t>Появляется возможность видеть взаимосвязи между различными показателями.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26226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Согласно </a:t>
            </a:r>
            <a:r>
              <a:rPr lang="en-US" sz="1200" dirty="0"/>
              <a:t>ABC-XYZ </a:t>
            </a:r>
            <a:r>
              <a:rPr lang="ru-RU" sz="1200" dirty="0"/>
              <a:t>анализу многие товары находятся в неблагоприятных группах.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48492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Данная диаграмма показывает, что более 33% товаров — «собаки», которые рекомендуется убирать из ассортимента магазина.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8803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Команду представляют студенты института информационных технологий кафедры прикладной математики: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Анжиганов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Дмитрий,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Шейпак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Ярослав и Васильев Арсений. </a:t>
            </a:r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Слово предоставляется спикеру команды Васильеву Арсению.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91313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связи с тем, что большая часть товаров относится к категории редкого спроса</a:t>
            </a:r>
            <a:r>
              <a:rPr lang="ru-RU" dirty="0" smtClean="0"/>
              <a:t>, </a:t>
            </a:r>
            <a:r>
              <a:rPr lang="ru-RU" dirty="0"/>
              <a:t>возможно анализ по </a:t>
            </a:r>
            <a:r>
              <a:rPr lang="ru-RU" dirty="0" smtClean="0"/>
              <a:t>кварталам </a:t>
            </a:r>
            <a:r>
              <a:rPr lang="ru-RU" dirty="0"/>
              <a:t>будет более уместен, чем анализ по месяцам.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8805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работы выявлено, что трех и шести месячные средние слишком просты для прогнозирования, а тройное экспоненциальное сглаживание лучше подходит для товаров с четко выраженной сезонностью продаж.</a:t>
            </a:r>
          </a:p>
          <a:p>
            <a:r>
              <a:rPr lang="ru-RU" dirty="0"/>
              <a:t>Наилучшие результаты прогнозирования демонстрируют модели </a:t>
            </a:r>
            <a:r>
              <a:rPr lang="ru-RU" sz="1200" dirty="0"/>
              <a:t>линейной регрессии, простого и двойного экспоненциального сглаживания.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71278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можем рекомендовать:</a:t>
            </a:r>
          </a:p>
          <a:p>
            <a:r>
              <a:rPr lang="ru-RU" dirty="0"/>
              <a:t>Выводить с рынка товары, которые относятся к группе собак</a:t>
            </a:r>
          </a:p>
          <a:p>
            <a:r>
              <a:rPr lang="ru-RU" dirty="0"/>
              <a:t>Использовать другие модели прогнозирования, которые подходят для работы с товарами редкого спроса.</a:t>
            </a:r>
          </a:p>
          <a:p>
            <a:r>
              <a:rPr lang="ru-RU" dirty="0"/>
              <a:t>Рассмотреть текущие запасы компании и оптимизировать их хранение.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6247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соревнования для упрощения и автоматизации типовых задач в области </a:t>
            </a:r>
            <a:r>
              <a:rPr lang="ru-RU" sz="1200" dirty="0"/>
              <a:t>логистики и управления запасами, перед нами ставилась задача </a:t>
            </a:r>
            <a:r>
              <a:rPr lang="ru-RU" dirty="0"/>
              <a:t>разработки библиотеки компонентов на базе аналитической платформы </a:t>
            </a:r>
            <a:r>
              <a:rPr lang="en-US" dirty="0" err="1"/>
              <a:t>Loginom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0827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Разработанные компоненты библиотеки представлены на слайде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0113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Параметры расчета</a:t>
            </a:r>
          </a:p>
          <a:p>
            <a:pPr lvl="0"/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При работе с библиотекой  для анализа продаж можно самим задавать тип периода (день, неделя, месяц).</a:t>
            </a:r>
          </a:p>
          <a:p>
            <a:pPr lvl="0"/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Экспертные параметры, такие как границы групп для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ABC </a:t>
            </a:r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анализа и подобные им, задаются при помощи переменных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Loginom</a:t>
            </a:r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/>
            <a:endParaRPr lang="ru-RU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/>
            <a:r>
              <a:rPr lang="ru-RU" sz="1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Принцип расчета</a:t>
            </a:r>
          </a:p>
          <a:p>
            <a:pPr lvl="0"/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Расчет проводится в разрезе точек продаж и объектов</a:t>
            </a:r>
          </a:p>
          <a:p>
            <a:pPr lvl="0"/>
            <a:r>
              <a:rPr lang="ru-RU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Объектом может выступать как товар, так и товарная группа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7418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Важным компонентом библиотеки является Подготовка данных, который позволяет сократить размерность входных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9777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b="0" baseline="0" dirty="0"/>
              <a:t>Для работы предсказательных моделей </a:t>
            </a:r>
            <a:r>
              <a:rPr lang="ru-RU" sz="1400" b="0" baseline="0" dirty="0" smtClean="0"/>
              <a:t>требуется </a:t>
            </a:r>
            <a:r>
              <a:rPr lang="ru-RU" sz="1400" b="0" baseline="0" dirty="0"/>
              <a:t>наличие нескольких периодов </a:t>
            </a:r>
            <a:r>
              <a:rPr lang="ru-RU" sz="1400" b="0" baseline="0" dirty="0" smtClean="0"/>
              <a:t>продажи товара. Компонент Выделение новинок позволяет определить товары, прогноз для которых пока невозможен, так как история продаж слишком короткая.</a:t>
            </a:r>
            <a:endParaRPr lang="ru-RU" sz="1400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0" baseline="0" dirty="0"/>
              <a:t>Так как товары редкого спроса, например новогодние украшения, плохо подлежат прогнозированию мы создали </a:t>
            </a:r>
            <a:r>
              <a:rPr lang="ru-RU" sz="1400" b="0" baseline="0" dirty="0" smtClean="0"/>
              <a:t>компонент для определения характера </a:t>
            </a:r>
            <a:r>
              <a:rPr lang="ru-RU" sz="1400" b="0" baseline="0" dirty="0"/>
              <a:t>спроса.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5519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baseline="0" dirty="0"/>
              <a:t>Компонент коэффициент сезонности показывает тенденцию продаж товара в течение года.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5794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/>
              <a:t>Для анализа товарных запасов используются компоненты </a:t>
            </a:r>
            <a:r>
              <a:rPr lang="en-US" b="0" baseline="0" dirty="0"/>
              <a:t>ABC </a:t>
            </a:r>
            <a:r>
              <a:rPr lang="ru-RU" b="0" baseline="0" dirty="0"/>
              <a:t>и </a:t>
            </a:r>
            <a:r>
              <a:rPr lang="en-US" b="0" baseline="0" dirty="0"/>
              <a:t>XYZ </a:t>
            </a:r>
            <a:r>
              <a:rPr lang="ru-RU" b="0" baseline="0" dirty="0"/>
              <a:t>анализа.</a:t>
            </a:r>
          </a:p>
          <a:p>
            <a:r>
              <a:rPr lang="ru-RU" b="0" baseline="0" dirty="0"/>
              <a:t>Они созданы на основе уже существующих компонентов библиотеки </a:t>
            </a:r>
            <a:r>
              <a:rPr lang="en-US" b="0" baseline="0" dirty="0" err="1" smtClean="0"/>
              <a:t>Loginom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Silver Kit</a:t>
            </a:r>
            <a:r>
              <a:rPr lang="ru-RU" b="0" baseline="0" dirty="0" smtClean="0"/>
              <a:t>.</a:t>
            </a:r>
            <a:endParaRPr lang="ru-RU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/>
              <a:t>В компонентах есть возможность</a:t>
            </a:r>
            <a:r>
              <a:rPr lang="en-US" b="0" baseline="0" dirty="0"/>
              <a:t> </a:t>
            </a:r>
            <a:r>
              <a:rPr lang="ru-RU" sz="1200" b="0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и</a:t>
            </a:r>
            <a:r>
              <a:rPr lang="ru-RU" sz="12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сключить новинки, товары по акции и выбрать период. </a:t>
            </a:r>
          </a:p>
          <a:p>
            <a:endParaRPr lang="ru-RU" b="0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60A14-A131-4146-BC76-5343783D60FB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3617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1423" y="1586433"/>
            <a:ext cx="8829154" cy="1858945"/>
          </a:xfrm>
        </p:spPr>
        <p:txBody>
          <a:bodyPr vert="horz" anchor="b" anchorCtr="0">
            <a:normAutofit/>
          </a:bodyPr>
          <a:lstStyle>
            <a:lvl1pPr algn="ctr">
              <a:defRPr sz="6000" b="1" i="0"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Black" panose="020B0503030403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81423" y="3532877"/>
            <a:ext cx="8829154" cy="966743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1588" y="702733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96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8897" y="2361564"/>
            <a:ext cx="8581292" cy="1468334"/>
          </a:xfrm>
        </p:spPr>
        <p:txBody>
          <a:bodyPr anchor="ctr" anchorCtr="1">
            <a:normAutofit/>
          </a:bodyPr>
          <a:lstStyle>
            <a:lvl1pPr>
              <a:defRPr sz="4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1588" y="702733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003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дин блок лев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>
          <a:xfrm>
            <a:off x="566057" y="365125"/>
            <a:ext cx="11059886" cy="5402629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102144-6644-8740-8FD3-A98DFA835EB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46388" y="6205630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36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блок лев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>
          <a:xfrm>
            <a:off x="524418" y="2035277"/>
            <a:ext cx="11143164" cy="377267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lnSpc>
                <a:spcPct val="120000"/>
              </a:lnSpc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102144-6644-8740-8FD3-A98DFA835EB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46388" y="6205630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9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блока лев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4"/>
          <p:cNvSpPr>
            <a:spLocks noGrp="1"/>
          </p:cNvSpPr>
          <p:nvPr>
            <p:ph sz="quarter" idx="13"/>
          </p:nvPr>
        </p:nvSpPr>
        <p:spPr>
          <a:xfrm>
            <a:off x="524418" y="365125"/>
            <a:ext cx="5265420" cy="530214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Объект 4"/>
          <p:cNvSpPr>
            <a:spLocks noGrp="1"/>
          </p:cNvSpPr>
          <p:nvPr>
            <p:ph sz="quarter" idx="14"/>
          </p:nvPr>
        </p:nvSpPr>
        <p:spPr>
          <a:xfrm>
            <a:off x="6402162" y="365125"/>
            <a:ext cx="5263974" cy="530214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7102144-6644-8740-8FD3-A98DFA835EB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46388" y="6205630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038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+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4983982" y="365127"/>
            <a:ext cx="6692203" cy="5111226"/>
          </a:xfrm>
          <a:noFill/>
        </p:spPr>
        <p:txBody>
          <a:bodyPr anchor="ctr" anchorCtr="1"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2"/>
          </p:nvPr>
        </p:nvSpPr>
        <p:spPr>
          <a:xfrm>
            <a:off x="524418" y="365127"/>
            <a:ext cx="3816470" cy="5111225"/>
          </a:xfrm>
        </p:spPr>
        <p:txBody>
          <a:bodyPr anchor="ctr" anchorCtr="0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102144-6644-8740-8FD3-A98DFA835EB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46388" y="6205630"/>
            <a:ext cx="475882" cy="4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45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Картинка фоновая + плаш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7" name="Текст 5"/>
          <p:cNvSpPr>
            <a:spLocks noGrp="1"/>
          </p:cNvSpPr>
          <p:nvPr>
            <p:ph type="body" sz="quarter" idx="11"/>
          </p:nvPr>
        </p:nvSpPr>
        <p:spPr>
          <a:xfrm>
            <a:off x="347082" y="4353819"/>
            <a:ext cx="6503987" cy="2149475"/>
          </a:xfrm>
          <a:solidFill>
            <a:srgbClr val="C7E480">
              <a:alpha val="80000"/>
            </a:srgbClr>
          </a:solidFill>
        </p:spPr>
        <p:txBody>
          <a:bodyPr lIns="450000" rIns="450000" anchor="ctr" anchorCtr="0"/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135172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4418" y="365125"/>
            <a:ext cx="11143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24418" y="1825625"/>
            <a:ext cx="11143164" cy="4022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11223562" y="6316387"/>
            <a:ext cx="452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fld id="{57102144-6644-8740-8FD3-A98DFA835EB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9738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8" r:id="rId4"/>
    <p:sldLayoutId id="2147483668" r:id="rId5"/>
    <p:sldLayoutId id="2147483673" r:id="rId6"/>
    <p:sldLayoutId id="214748367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Source Sans Pro Light" charset="0"/>
          <a:ea typeface="Source Sans Pro Light" charset="0"/>
          <a:cs typeface="Source Sans Pro Light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0"/>
        </a:spcAft>
        <a:buClr>
          <a:schemeClr val="bg1">
            <a:lumMod val="50000"/>
          </a:schemeClr>
        </a:buClr>
        <a:buFont typeface="Arial"/>
        <a:buNone/>
        <a:defRPr sz="36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>
            <a:lumMod val="50000"/>
          </a:schemeClr>
        </a:buClr>
        <a:buFont typeface="Arial"/>
        <a:buChar char="•"/>
        <a:defRPr sz="32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>
            <a:lumMod val="50000"/>
          </a:schemeClr>
        </a:buClr>
        <a:buFont typeface="Arial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>
            <a:lumMod val="50000"/>
          </a:schemeClr>
        </a:buClr>
        <a:buFont typeface="Arial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chemeClr val="bg1">
            <a:lumMod val="50000"/>
          </a:schemeClr>
        </a:buClr>
        <a:buFont typeface="Arial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5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jYyOGMwY2UtOWRjNS00YjkxLWFiNDktNzc1YzljNWE2YmQ1IiwidCI6Ijg4NzU1N2M2LWM4ZmItNDNlNi05ODAxLWQxNmJjZTdmZDRmMSJ9&amp;pageName=ReportSec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jYyOGMwY2UtOWRjNS00YjkxLWFiNDktNzc1YzljNWE2YmQ1IiwidCI6Ijg4NzU1N2M2LWM4ZmItNDNlNi05ODAxLWQxNmJjZTdmZDRmMSJ9&amp;pageName=ReportSec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jYyOGMwY2UtOWRjNS00YjkxLWFiNDktNzc1YzljNWE2YmQ1IiwidCI6Ijg4NzU1N2M2LWM4ZmItNDNlNi05ODAxLWQxNmJjZTdmZDRmMSJ9&amp;pageName=ReportSec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jYyOGMwY2UtOWRjNS00YjkxLWFiNDktNzc1YzljNWE2YmQ1IiwidCI6Ijg4NzU1N2M2LWM4ZmItNDNlNi05ODAxLWQxNmJjZTdmZDRmMSJ9&amp;pageName=ReportSe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jYyOGMwY2UtOWRjNS00YjkxLWFiNDktNzc1YzljNWE2YmQ1IiwidCI6Ijg4NzU1N2M2LWM4ZmItNDNlNi05ODAxLWQxNmJjZTdmZDRmMSJ9&amp;pageName=ReportSec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4400" dirty="0"/>
              <a:t>Секция «Логистика и управление запасами»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000" dirty="0"/>
              <a:t>Российский технологический университет - МИРЭА</a:t>
            </a:r>
          </a:p>
        </p:txBody>
      </p:sp>
    </p:spTree>
    <p:extLst>
      <p:ext uri="{BB962C8B-B14F-4D97-AF65-F5344CB8AC3E}">
        <p14:creationId xmlns:p14="http://schemas.microsoft.com/office/powerpoint/2010/main" xmlns="" val="1044599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677886" y="1937656"/>
            <a:ext cx="8131627" cy="1872343"/>
          </a:xfrm>
        </p:spPr>
        <p:txBody>
          <a:bodyPr/>
          <a:lstStyle/>
          <a:p>
            <a:r>
              <a:rPr lang="ru-RU" sz="2000" dirty="0"/>
              <a:t>Компоненты позволяют ранжировать ресурсы компании по степени их важности</a:t>
            </a:r>
            <a:r>
              <a:rPr lang="en-US" sz="2000" dirty="0"/>
              <a:t> (ABC</a:t>
            </a:r>
            <a:r>
              <a:rPr lang="ru-RU" sz="2000" dirty="0"/>
              <a:t>-анализ</a:t>
            </a:r>
            <a:r>
              <a:rPr lang="en-US" sz="2000" dirty="0"/>
              <a:t>)</a:t>
            </a:r>
            <a:r>
              <a:rPr lang="ru-RU" sz="2000" dirty="0"/>
              <a:t> и характеру потребления (</a:t>
            </a:r>
            <a:r>
              <a:rPr lang="en-US" sz="2000" dirty="0"/>
              <a:t>XYZ-</a:t>
            </a:r>
            <a:r>
              <a:rPr lang="ru-RU" sz="2000" dirty="0"/>
              <a:t>анализ). В компонентах доступен ряд опций.</a:t>
            </a:r>
          </a:p>
          <a:p>
            <a:r>
              <a:rPr lang="ru-RU" sz="2000" dirty="0"/>
              <a:t>Расчеты могут использоваться для определения уровня сервиса </a:t>
            </a:r>
            <a:r>
              <a:rPr lang="en-US" sz="2000" dirty="0"/>
              <a:t>I </a:t>
            </a:r>
            <a:r>
              <a:rPr lang="ru-RU" sz="2000" dirty="0"/>
              <a:t>рода.</a:t>
            </a:r>
          </a:p>
          <a:p>
            <a:endParaRPr lang="ru-RU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Компоненты </a:t>
            </a:r>
            <a:r>
              <a:rPr lang="en-US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ABC </a:t>
            </a:r>
            <a:r>
              <a:rPr lang="ru-RU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анализ </a:t>
            </a:r>
            <a:r>
              <a:rPr lang="ru-RU" sz="3200" dirty="0"/>
              <a:t>и</a:t>
            </a:r>
            <a:r>
              <a:rPr lang="ru-RU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n-US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XYZ </a:t>
            </a:r>
            <a:r>
              <a:rPr lang="ru-RU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анализ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008" y="1937656"/>
            <a:ext cx="1147431" cy="17602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008" y="4099425"/>
            <a:ext cx="1134392" cy="1786341"/>
          </a:xfrm>
          <a:prstGeom prst="rect">
            <a:avLst/>
          </a:prstGeom>
        </p:spPr>
      </p:pic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xmlns="" val="2665826816"/>
              </p:ext>
            </p:extLst>
          </p:nvPr>
        </p:nvGraphicFramePr>
        <p:xfrm>
          <a:off x="3068223" y="4429736"/>
          <a:ext cx="7350951" cy="1125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xmlns="" val="372444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592704" y="1937656"/>
            <a:ext cx="4548325" cy="3407230"/>
          </a:xfrm>
        </p:spPr>
        <p:txBody>
          <a:bodyPr/>
          <a:lstStyle/>
          <a:p>
            <a:r>
              <a:rPr lang="ru-RU" sz="1800" dirty="0"/>
              <a:t>Уровень сервиса — оптимальный уровень удовлетворения спроса на товар.</a:t>
            </a:r>
          </a:p>
          <a:p>
            <a:r>
              <a:rPr lang="ru-RU" sz="1800" dirty="0"/>
              <a:t>Компонент основан на кросс-</a:t>
            </a:r>
            <a:r>
              <a:rPr lang="en-US" sz="1800" dirty="0"/>
              <a:t>ABC</a:t>
            </a:r>
            <a:r>
              <a:rPr lang="ru-RU" sz="1800" dirty="0"/>
              <a:t> анализе по двум показателям (оборот и маржа). </a:t>
            </a:r>
          </a:p>
          <a:p>
            <a:r>
              <a:rPr lang="ru-RU" sz="1800" dirty="0"/>
              <a:t>Таким образом, каждый товар относится к одной из 9-ти групп, которым экспертно проставляется соответствующий уровень сервиса  в диапазоне 90-99%.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Компонент </a:t>
            </a:r>
            <a:r>
              <a:rPr lang="ru-RU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Уровень сервиса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0323" y="1937656"/>
            <a:ext cx="1183560" cy="2380569"/>
          </a:xfrm>
          <a:prstGeom prst="rect">
            <a:avLst/>
          </a:prstGeom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xmlns="" val="1800025543"/>
              </p:ext>
            </p:extLst>
          </p:nvPr>
        </p:nvGraphicFramePr>
        <p:xfrm>
          <a:off x="7793764" y="2276081"/>
          <a:ext cx="3483836" cy="231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85541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592704" y="1937656"/>
            <a:ext cx="4548325" cy="3407230"/>
          </a:xfrm>
        </p:spPr>
        <p:txBody>
          <a:bodyPr/>
          <a:lstStyle/>
          <a:p>
            <a:r>
              <a:rPr lang="ru-RU" sz="1800" dirty="0"/>
              <a:t>Анализ актуальности продуктов компании, исходя из темпов роста спроса на продукт и занимаемой им доли рынка. </a:t>
            </a:r>
          </a:p>
          <a:p>
            <a:r>
              <a:rPr lang="ru-RU" sz="1800" dirty="0"/>
              <a:t>Товар может быть отнесен к одной из 4 групп, связанных с этапами жизненного цикла.</a:t>
            </a:r>
          </a:p>
          <a:p>
            <a:r>
              <a:rPr lang="ru-RU" sz="1800" dirty="0"/>
              <a:t>Матрица позволяет определить в какие продукты стоит вкладывать свои средства, а какие стоит выводить с рынка.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Компонент </a:t>
            </a:r>
            <a:r>
              <a:rPr lang="ru-RU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Матрица </a:t>
            </a:r>
            <a:r>
              <a:rPr lang="en-US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BCG</a:t>
            </a:r>
            <a:endParaRPr lang="ru-RU" sz="36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7355432" y="2059098"/>
            <a:ext cx="4228443" cy="2482327"/>
            <a:chOff x="-37792" y="0"/>
            <a:chExt cx="4228443" cy="2482662"/>
          </a:xfrm>
        </p:grpSpPr>
        <p:cxnSp>
          <p:nvCxnSpPr>
            <p:cNvPr id="8" name="Прямая со стрелкой 7"/>
            <p:cNvCxnSpPr/>
            <p:nvPr/>
          </p:nvCxnSpPr>
          <p:spPr>
            <a:xfrm flipV="1">
              <a:off x="836548" y="61683"/>
              <a:ext cx="0" cy="1974079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>
              <a:off x="819456" y="2035762"/>
              <a:ext cx="2845750" cy="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Прямоугольник 9"/>
            <p:cNvSpPr/>
            <p:nvPr/>
          </p:nvSpPr>
          <p:spPr>
            <a:xfrm>
              <a:off x="836548" y="369332"/>
              <a:ext cx="2409914" cy="1666430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00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2041505" y="369332"/>
              <a:ext cx="0" cy="166643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836548" y="1202547"/>
              <a:ext cx="2409914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00365" y="616089"/>
              <a:ext cx="1069525" cy="384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0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«Проблемы»</a:t>
              </a:r>
              <a:endParaRPr lang="ru-RU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9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(</a:t>
              </a:r>
              <a:r>
                <a:rPr lang="ru-RU" sz="9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Выход на рынок</a:t>
              </a:r>
              <a:r>
                <a:rPr lang="en-US" sz="9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)</a:t>
              </a:r>
              <a:endParaRPr lang="ru-RU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12480" y="621837"/>
              <a:ext cx="702436" cy="4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9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«</a:t>
              </a:r>
              <a:r>
                <a:rPr lang="ru-RU" sz="10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Звезды»</a:t>
              </a:r>
            </a:p>
            <a:p>
              <a:pPr algn="ctr">
                <a:spcAft>
                  <a:spcPts val="0"/>
                </a:spcAft>
              </a:pPr>
              <a:r>
                <a:rPr lang="ru-RU" sz="1000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(Рост)</a:t>
              </a:r>
              <a:endParaRPr lang="ru-RU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7260" y="1433911"/>
              <a:ext cx="707245" cy="4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0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«Собаки»</a:t>
              </a:r>
            </a:p>
            <a:p>
              <a:pPr algn="ctr">
                <a:spcAft>
                  <a:spcPts val="0"/>
                </a:spcAft>
              </a:pPr>
              <a:r>
                <a:rPr lang="ru-RU" sz="1000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(Спад)</a:t>
              </a:r>
              <a:endParaRPr lang="ru-RU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7920" y="1444345"/>
              <a:ext cx="1189749" cy="4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000" kern="1200" dirty="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«Дойные коровы»</a:t>
              </a:r>
            </a:p>
            <a:p>
              <a:pPr algn="ctr">
                <a:spcAft>
                  <a:spcPts val="0"/>
                </a:spcAft>
              </a:pPr>
              <a:r>
                <a:rPr lang="ru-RU" sz="1000" dirty="0">
                  <a:solidFill>
                    <a:srgbClr val="00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(Зрелость)</a:t>
              </a:r>
              <a:endParaRPr lang="ru-RU" sz="14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1547" y="2081864"/>
              <a:ext cx="553358" cy="23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9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Низкая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16348" y="2081326"/>
              <a:ext cx="620684" cy="230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9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Высокая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4160" y="1390161"/>
              <a:ext cx="323165" cy="47551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9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Низкий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7260" y="514514"/>
              <a:ext cx="323165" cy="54284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9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Высокий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37792" y="0"/>
              <a:ext cx="888385" cy="4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0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Темп 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0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роста рынка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09907" y="2082498"/>
              <a:ext cx="1080744" cy="4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10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Относительная 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ru-RU" sz="1000" kern="1200">
                  <a:solidFill>
                    <a:srgbClr val="000000"/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доля рынка</a:t>
              </a:r>
              <a:endParaRPr lang="ru-RU" sz="1400">
                <a:effectLst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190" y="2059098"/>
            <a:ext cx="1224540" cy="149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26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492829" y="2035277"/>
            <a:ext cx="4474028" cy="3772670"/>
          </a:xfrm>
        </p:spPr>
        <p:txBody>
          <a:bodyPr/>
          <a:lstStyle/>
          <a:p>
            <a:r>
              <a:rPr lang="ru-RU" sz="2000" dirty="0"/>
              <a:t>Компонент позволяет построить </a:t>
            </a:r>
            <a:r>
              <a:rPr lang="ru-RU" sz="2000" dirty="0" err="1"/>
              <a:t>ретропрогноз</a:t>
            </a:r>
            <a:r>
              <a:rPr lang="ru-RU" sz="2000" dirty="0"/>
              <a:t> с использованием 6 моделей и выбрать для каждого товара оптимальную модель прогнозирования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ru-RU" sz="2000" dirty="0"/>
              <a:t>Использует компонент библиотеки </a:t>
            </a:r>
            <a:r>
              <a:rPr lang="ru-RU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Расчет ошибки прогноза</a:t>
            </a:r>
            <a:r>
              <a:rPr lang="ru-RU" sz="2000" dirty="0"/>
              <a:t>. </a:t>
            </a:r>
          </a:p>
          <a:p>
            <a:endParaRPr lang="ru-RU" sz="20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Компонент </a:t>
            </a:r>
            <a:r>
              <a:rPr lang="ru-RU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Модели прогноза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xmlns="" val="2677348082"/>
              </p:ext>
            </p:extLst>
          </p:nvPr>
        </p:nvGraphicFramePr>
        <p:xfrm>
          <a:off x="6625422" y="1926771"/>
          <a:ext cx="5042160" cy="347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538" y="2231219"/>
            <a:ext cx="1098776" cy="14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942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Демо</a:t>
            </a:r>
            <a:r>
              <a:rPr lang="ru-RU" dirty="0"/>
              <a:t>-сценарий</a:t>
            </a:r>
          </a:p>
        </p:txBody>
      </p:sp>
    </p:spTree>
    <p:extLst>
      <p:ext uri="{BB962C8B-B14F-4D97-AF65-F5344CB8AC3E}">
        <p14:creationId xmlns:p14="http://schemas.microsoft.com/office/powerpoint/2010/main" xmlns="" val="199151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809" y="1027906"/>
            <a:ext cx="7597888" cy="381951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Набор данных</a:t>
            </a:r>
          </a:p>
        </p:txBody>
      </p:sp>
      <p:sp>
        <p:nvSpPr>
          <p:cNvPr id="7" name="Объект 1"/>
          <p:cNvSpPr txBox="1">
            <a:spLocks/>
          </p:cNvSpPr>
          <p:nvPr/>
        </p:nvSpPr>
        <p:spPr>
          <a:xfrm>
            <a:off x="524418" y="1742340"/>
            <a:ext cx="3383553" cy="3105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Транзакции сети формата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DIY</a:t>
            </a:r>
            <a:r>
              <a:rPr lang="ru-RU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— товары для ремонта, строительства, дома и сада</a:t>
            </a:r>
          </a:p>
          <a:p>
            <a:endParaRPr lang="ru-RU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8" name="Схема 7"/>
          <p:cNvGraphicFramePr/>
          <p:nvPr/>
        </p:nvGraphicFramePr>
        <p:xfrm>
          <a:off x="6727340" y="1806359"/>
          <a:ext cx="4387348" cy="2853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xmlns="" val="161253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268543" y="5061857"/>
            <a:ext cx="7776000" cy="1648265"/>
          </a:xfrm>
          <a:solidFill>
            <a:srgbClr val="C7E480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ru-RU" sz="1800" dirty="0"/>
              <a:t>В сценарии для торговой сети формата </a:t>
            </a:r>
            <a:r>
              <a:rPr lang="en-US" sz="1800" dirty="0"/>
              <a:t>DIY </a:t>
            </a:r>
            <a:r>
              <a:rPr lang="ru-RU" sz="1800" dirty="0"/>
              <a:t>путем соединения готовых компонентов библиотеки проводится анализ различных характеристик товаров, а также подбирается оптимальная модель прогнозирования для всех товаров гладкого спроса</a:t>
            </a:r>
          </a:p>
        </p:txBody>
      </p:sp>
    </p:spTree>
    <p:extLst>
      <p:ext uri="{BB962C8B-B14F-4D97-AF65-F5344CB8AC3E}">
        <p14:creationId xmlns:p14="http://schemas.microsoft.com/office/powerpoint/2010/main" xmlns="" val="233342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" b="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224999" y="5704114"/>
            <a:ext cx="6503987" cy="995122"/>
          </a:xfrm>
          <a:solidFill>
            <a:srgbClr val="C7E480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ru-RU" sz="1800" dirty="0"/>
              <a:t>Для анализа выбран тип периода </a:t>
            </a:r>
            <a:r>
              <a:rPr lang="ru-RU" sz="1800" b="1" dirty="0"/>
              <a:t>месяц</a:t>
            </a:r>
            <a:r>
              <a:rPr lang="ru-RU" sz="1800" dirty="0"/>
              <a:t>. Основной анализ проводится в разрезе точки продаж и товара</a:t>
            </a:r>
          </a:p>
        </p:txBody>
      </p:sp>
    </p:spTree>
    <p:extLst>
      <p:ext uri="{BB962C8B-B14F-4D97-AF65-F5344CB8AC3E}">
        <p14:creationId xmlns:p14="http://schemas.microsoft.com/office/powerpoint/2010/main" xmlns="" val="759807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hlinkClick r:id="rId3"/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685" b="685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162026" y="5235563"/>
            <a:ext cx="4551489" cy="1448266"/>
          </a:xfrm>
        </p:spPr>
        <p:txBody>
          <a:bodyPr>
            <a:normAutofit/>
          </a:bodyPr>
          <a:lstStyle/>
          <a:p>
            <a:r>
              <a:rPr lang="ru-RU" sz="1600" dirty="0"/>
              <a:t>Визуализация результатов была реализована</a:t>
            </a:r>
            <a:r>
              <a:rPr lang="en-US" sz="1600" dirty="0"/>
              <a:t> Microsoft </a:t>
            </a:r>
            <a:r>
              <a:rPr lang="en-US" sz="1600" dirty="0" smtClean="0"/>
              <a:t>Power BI</a:t>
            </a:r>
            <a:r>
              <a:rPr lang="ru-RU" sz="1600" dirty="0" smtClean="0"/>
              <a:t>.</a:t>
            </a:r>
            <a:r>
              <a:rPr lang="en-US" sz="1600" dirty="0" smtClean="0"/>
              <a:t> </a:t>
            </a:r>
            <a:r>
              <a:rPr lang="ru-RU" sz="1600" dirty="0"/>
              <a:t>Обмен данными между </a:t>
            </a:r>
            <a:r>
              <a:rPr lang="en-US" sz="1600" dirty="0"/>
              <a:t>Loginom </a:t>
            </a:r>
            <a:r>
              <a:rPr lang="ru-RU" sz="1600" dirty="0"/>
              <a:t>и </a:t>
            </a:r>
            <a:r>
              <a:rPr lang="en-US" sz="1600" dirty="0"/>
              <a:t>Microsoft </a:t>
            </a:r>
            <a:r>
              <a:rPr lang="en-US" sz="1600" dirty="0" smtClean="0"/>
              <a:t>Power </a:t>
            </a:r>
            <a:r>
              <a:rPr lang="en-US" sz="1600" dirty="0"/>
              <a:t>BI</a:t>
            </a:r>
            <a:r>
              <a:rPr lang="ru-RU" sz="1600" dirty="0"/>
              <a:t> был сделан через</a:t>
            </a:r>
            <a:r>
              <a:rPr lang="en-US" sz="1600" dirty="0"/>
              <a:t> SQLite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xmlns="" val="131755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27369" t="-1246" r="36302" b="63863"/>
          <a:stretch/>
        </p:blipFill>
        <p:spPr>
          <a:xfrm>
            <a:off x="813321" y="264694"/>
            <a:ext cx="4366901" cy="2563738"/>
          </a:xfrm>
          <a:prstGeom prst="rect">
            <a:avLst/>
          </a:prstGeom>
          <a:noFill/>
        </p:spPr>
      </p:pic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194682" y="4517105"/>
            <a:ext cx="6503987" cy="2149475"/>
          </a:xfrm>
        </p:spPr>
        <p:txBody>
          <a:bodyPr>
            <a:normAutofit/>
          </a:bodyPr>
          <a:lstStyle/>
          <a:p>
            <a:r>
              <a:rPr lang="ru-RU" sz="2400" dirty="0"/>
              <a:t>Согласно </a:t>
            </a:r>
            <a:r>
              <a:rPr lang="en-US" sz="2400" dirty="0"/>
              <a:t>ABC-XYZ </a:t>
            </a:r>
            <a:r>
              <a:rPr lang="ru-RU" sz="2400" dirty="0"/>
              <a:t>анализу </a:t>
            </a:r>
            <a:r>
              <a:rPr lang="ru-RU" sz="2400" dirty="0" smtClean="0"/>
              <a:t>большое количество товаров находится </a:t>
            </a:r>
            <a:r>
              <a:rPr lang="ru-RU" sz="2400" dirty="0"/>
              <a:t>в неблагоприятных </a:t>
            </a:r>
            <a:r>
              <a:rPr lang="ru-RU" sz="2400" dirty="0" smtClean="0"/>
              <a:t>группах</a:t>
            </a:r>
            <a:endParaRPr lang="ru-RU" sz="2400" dirty="0"/>
          </a:p>
        </p:txBody>
      </p:sp>
      <p:pic>
        <p:nvPicPr>
          <p:cNvPr id="4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27867" t="65421" r="39359"/>
          <a:stretch/>
        </p:blipFill>
        <p:spPr>
          <a:xfrm>
            <a:off x="7779616" y="4033615"/>
            <a:ext cx="3939612" cy="2371458"/>
          </a:xfrm>
          <a:prstGeom prst="rect">
            <a:avLst/>
          </a:prstGeom>
          <a:noFill/>
        </p:spPr>
      </p:pic>
      <p:pic>
        <p:nvPicPr>
          <p:cNvPr id="5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61138" t="37383"/>
          <a:stretch/>
        </p:blipFill>
        <p:spPr>
          <a:xfrm>
            <a:off x="7563027" y="115105"/>
            <a:ext cx="3876675" cy="3563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6817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 anchor="t">
            <a:normAutofit fontScale="55000" lnSpcReduction="2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dirty="0"/>
              <a:t>Институт информационных технологий, кафедра прикладной математики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dirty="0"/>
              <a:t>Направления подготовки: Прикладная математика, Прикладная информатика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dirty="0"/>
              <a:t>Участник академической программы с 2009 г.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ru-RU" dirty="0"/>
              <a:t>Руководитель — доцент </a:t>
            </a:r>
            <a:r>
              <a:rPr lang="ru-RU" b="1" dirty="0"/>
              <a:t>Митина О.А.</a:t>
            </a:r>
          </a:p>
          <a:p>
            <a:endParaRPr lang="ru-RU" dirty="0"/>
          </a:p>
        </p:txBody>
      </p:sp>
      <p:pic>
        <p:nvPicPr>
          <p:cNvPr id="6" name="Объект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66" r="63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36384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>
          <a:xfrm>
            <a:off x="524418" y="2035277"/>
            <a:ext cx="5680440" cy="3772670"/>
          </a:xfrm>
        </p:spPr>
        <p:txBody>
          <a:bodyPr/>
          <a:lstStyle/>
          <a:p>
            <a:r>
              <a:rPr lang="ru-RU" sz="2000" dirty="0"/>
              <a:t>Более 33% товаров — «собаки». Эти товары поглощают ресурсы и практически не дают прибыли.</a:t>
            </a:r>
          </a:p>
          <a:p>
            <a:r>
              <a:rPr lang="ru-RU" sz="2000" dirty="0" smtClean="0"/>
              <a:t>Детальный анализ данных товаров покажет, есть ли среди них те, которые имеет смысл оставить в продаже, или им следует покинуть рынок.</a:t>
            </a:r>
          </a:p>
          <a:p>
            <a:endParaRPr lang="ru-RU" sz="20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матрицы </a:t>
            </a:r>
            <a:r>
              <a:rPr lang="en-US" dirty="0"/>
              <a:t>BCG</a:t>
            </a:r>
            <a:endParaRPr lang="ru-RU" dirty="0"/>
          </a:p>
        </p:txBody>
      </p:sp>
      <p:pic>
        <p:nvPicPr>
          <p:cNvPr id="6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3" t="55452" r="71637" b="1246"/>
          <a:stretch/>
        </p:blipFill>
        <p:spPr>
          <a:xfrm>
            <a:off x="7282543" y="2035276"/>
            <a:ext cx="4082143" cy="3555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688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>
          <a:xfrm>
            <a:off x="524417" y="2035277"/>
            <a:ext cx="6388011" cy="3772670"/>
          </a:xfrm>
        </p:spPr>
        <p:txBody>
          <a:bodyPr/>
          <a:lstStyle/>
          <a:p>
            <a:r>
              <a:rPr lang="ru-RU" sz="2400" dirty="0"/>
              <a:t>Большинство товаров торговой сети относится к товарам редкого спроса.</a:t>
            </a:r>
          </a:p>
          <a:p>
            <a:r>
              <a:rPr lang="ru-RU" sz="2400" dirty="0"/>
              <a:t>Можно выдвинуть гипотезу, что характер спроса для данной сети следует анализировать, взяв в качестве периода не месяц, а </a:t>
            </a:r>
            <a:r>
              <a:rPr lang="ru-RU" sz="2400" dirty="0" smtClean="0"/>
              <a:t>квартал.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 спроса</a:t>
            </a:r>
          </a:p>
        </p:txBody>
      </p:sp>
      <p:pic>
        <p:nvPicPr>
          <p:cNvPr id="7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63626" b="62991"/>
          <a:stretch/>
        </p:blipFill>
        <p:spPr>
          <a:xfrm>
            <a:off x="7226767" y="2260052"/>
            <a:ext cx="4221651" cy="2551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0795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2"/>
          </p:nvPr>
        </p:nvSpPr>
        <p:spPr>
          <a:xfrm>
            <a:off x="524418" y="2035277"/>
            <a:ext cx="5517154" cy="3772670"/>
          </a:xfrm>
        </p:spPr>
        <p:txBody>
          <a:bodyPr/>
          <a:lstStyle/>
          <a:p>
            <a:r>
              <a:rPr lang="ru-RU" sz="1800" dirty="0"/>
              <a:t>Для основной массы товаров лучший результат показали следующие модели: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1800" dirty="0"/>
              <a:t>линейная регрессия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1800" dirty="0"/>
              <a:t>простое экспоненциальное сглаживание</a:t>
            </a:r>
            <a:r>
              <a:rPr lang="en-US" sz="1800" dirty="0"/>
              <a:t>;</a:t>
            </a:r>
            <a:endParaRPr lang="ru-RU" sz="18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1800" dirty="0"/>
              <a:t>двойное экспоненциальное сглаживание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1800" dirty="0"/>
              <a:t>Качество предсказания каждой из этих моделей оказалось сильно зависимым от определенного товара</a:t>
            </a:r>
            <a:r>
              <a:rPr lang="en-US" sz="1800" dirty="0"/>
              <a:t>.</a:t>
            </a:r>
            <a:endParaRPr lang="ru-RU" sz="1800" dirty="0"/>
          </a:p>
          <a:p>
            <a:endParaRPr lang="ru-RU" sz="18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модели</a:t>
            </a:r>
          </a:p>
        </p:txBody>
      </p:sp>
      <p:pic>
        <p:nvPicPr>
          <p:cNvPr id="6" name="Picture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27756" t="35638" r="38721" b="34455"/>
          <a:stretch/>
        </p:blipFill>
        <p:spPr>
          <a:xfrm>
            <a:off x="6447847" y="2154861"/>
            <a:ext cx="5219735" cy="2656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540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524418" y="2139374"/>
            <a:ext cx="11143164" cy="332353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1800" dirty="0"/>
              <a:t>Сети требуется пересмотреть каталог товаров, рассмотреть возможность вывода из продажи товаров, которые не приносят </a:t>
            </a:r>
            <a:r>
              <a:rPr lang="ru-RU" sz="1800" dirty="0" smtClean="0"/>
              <a:t>прибыли.</a:t>
            </a:r>
            <a:endParaRPr lang="ru-RU" sz="1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1800" dirty="0"/>
              <a:t>Большое количество товаров являются товарами редкого спроса, что не позволяет применять к ним </a:t>
            </a:r>
            <a:r>
              <a:rPr lang="ru-RU" sz="1800" dirty="0" smtClean="0"/>
              <a:t>классические модели </a:t>
            </a:r>
            <a:r>
              <a:rPr lang="ru-RU" sz="1800" dirty="0"/>
              <a:t>прогнозирования</a:t>
            </a:r>
            <a:r>
              <a:rPr lang="ru-RU" sz="1800" dirty="0" smtClean="0"/>
              <a:t>.</a:t>
            </a:r>
            <a:endParaRPr lang="ru-RU" sz="1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1800" dirty="0" smtClean="0"/>
              <a:t>Рассчитанные уровни сервиса позволяют проанализировать текущие запасы </a:t>
            </a:r>
            <a:r>
              <a:rPr lang="ru-RU" sz="1800" dirty="0"/>
              <a:t>товаров, проверить не хранит ли компания слишком много товара, который не продается, или, наоборот, слишком мало того, который активно продается.</a:t>
            </a:r>
            <a:br>
              <a:rPr lang="ru-RU" sz="1800" dirty="0"/>
            </a:br>
            <a:endParaRPr lang="ru-RU" sz="1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sz="18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sz="1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xmlns="" val="408769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algn="ctr"/>
            <a:r>
              <a:rPr lang="ru-RU" sz="48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xmlns="" val="102070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xmlns="" val="143199521"/>
              </p:ext>
            </p:extLst>
          </p:nvPr>
        </p:nvGraphicFramePr>
        <p:xfrm>
          <a:off x="2280140" y="1854437"/>
          <a:ext cx="7768802" cy="2691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383971" y="477184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</a:t>
            </a:r>
            <a:r>
              <a:rPr lang="ru-RU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аналитик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983441" y="477184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BI</a:t>
            </a:r>
            <a:r>
              <a:rPr lang="ru-RU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разработчик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686742" y="477184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Head </a:t>
            </a:r>
            <a:r>
              <a:rPr lang="ru-RU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аналитик</a:t>
            </a:r>
          </a:p>
        </p:txBody>
      </p:sp>
    </p:spTree>
    <p:extLst>
      <p:ext uri="{BB962C8B-B14F-4D97-AF65-F5344CB8AC3E}">
        <p14:creationId xmlns:p14="http://schemas.microsoft.com/office/powerpoint/2010/main" xmlns="" val="246227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524418" y="2035277"/>
            <a:ext cx="6344468" cy="3772670"/>
          </a:xfrm>
        </p:spPr>
        <p:txBody>
          <a:bodyPr/>
          <a:lstStyle/>
          <a:p>
            <a:r>
              <a:rPr lang="ru-RU" sz="2800" dirty="0"/>
              <a:t>Разработать библиотеку компонентов в </a:t>
            </a:r>
            <a:r>
              <a:rPr lang="en-US" sz="2800" dirty="0"/>
              <a:t>Loginom</a:t>
            </a:r>
            <a:r>
              <a:rPr lang="ru-RU" sz="2800" dirty="0"/>
              <a:t>, которая поможет аналитикам торговых компаний упростить решение</a:t>
            </a:r>
            <a:r>
              <a:rPr lang="en-US" sz="2800" dirty="0"/>
              <a:t> </a:t>
            </a:r>
            <a:r>
              <a:rPr lang="ru-RU" sz="2800" dirty="0"/>
              <a:t>типовых задач из области логистики и управления запасами.</a:t>
            </a:r>
          </a:p>
          <a:p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xmlns="" val="2087811828"/>
              </p:ext>
            </p:extLst>
          </p:nvPr>
        </p:nvGraphicFramePr>
        <p:xfrm>
          <a:off x="8011885" y="1807029"/>
          <a:ext cx="3298371" cy="3331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62166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библиотеки</a:t>
            </a: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xmlns="" val="4023140623"/>
              </p:ext>
            </p:extLst>
          </p:nvPr>
        </p:nvGraphicFramePr>
        <p:xfrm>
          <a:off x="1023938" y="1657124"/>
          <a:ext cx="10405382" cy="3773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9599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400" dirty="0"/>
              <a:t>Для работы с компонентами библиотеки требуется история продаж.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Входные данные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xmlns="" val="1144745981"/>
              </p:ext>
            </p:extLst>
          </p:nvPr>
        </p:nvGraphicFramePr>
        <p:xfrm>
          <a:off x="1052053" y="2895601"/>
          <a:ext cx="8951919" cy="257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09169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524418" y="1796143"/>
            <a:ext cx="6943182" cy="1436914"/>
          </a:xfrm>
        </p:spPr>
        <p:txBody>
          <a:bodyPr/>
          <a:lstStyle/>
          <a:p>
            <a:r>
              <a:rPr lang="ru-RU" sz="1600" dirty="0"/>
              <a:t>Предназначен для группировки данных по продажам в рамках типа периода, выбранного пользователем.</a:t>
            </a:r>
          </a:p>
          <a:p>
            <a:r>
              <a:rPr lang="ru-RU" sz="1600" dirty="0"/>
              <a:t>Позволяет сократить размерность входных данных для остальных компонентов.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Компонент </a:t>
            </a:r>
            <a:r>
              <a:rPr lang="ru-RU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Подготовка данных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76753867"/>
              </p:ext>
            </p:extLst>
          </p:nvPr>
        </p:nvGraphicFramePr>
        <p:xfrm>
          <a:off x="766480" y="3522015"/>
          <a:ext cx="5449003" cy="237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6366">
                  <a:extLst>
                    <a:ext uri="{9D8B030D-6E8A-4147-A177-3AD203B41FA5}">
                      <a16:colId xmlns="" xmlns:a16="http://schemas.microsoft.com/office/drawing/2014/main" val="671286148"/>
                    </a:ext>
                  </a:extLst>
                </a:gridCol>
                <a:gridCol w="1287099">
                  <a:extLst>
                    <a:ext uri="{9D8B030D-6E8A-4147-A177-3AD203B41FA5}">
                      <a16:colId xmlns="" xmlns:a16="http://schemas.microsoft.com/office/drawing/2014/main" val="328486539"/>
                    </a:ext>
                  </a:extLst>
                </a:gridCol>
                <a:gridCol w="1492441">
                  <a:extLst>
                    <a:ext uri="{9D8B030D-6E8A-4147-A177-3AD203B41FA5}">
                      <a16:colId xmlns="" xmlns:a16="http://schemas.microsoft.com/office/drawing/2014/main" val="2677409783"/>
                    </a:ext>
                  </a:extLst>
                </a:gridCol>
                <a:gridCol w="1057097">
                  <a:extLst>
                    <a:ext uri="{9D8B030D-6E8A-4147-A177-3AD203B41FA5}">
                      <a16:colId xmlns="" xmlns:a16="http://schemas.microsoft.com/office/drawing/2014/main" val="1826224642"/>
                    </a:ext>
                  </a:extLst>
                </a:gridCol>
                <a:gridCol w="576000">
                  <a:extLst>
                    <a:ext uri="{9D8B030D-6E8A-4147-A177-3AD203B41FA5}">
                      <a16:colId xmlns="" xmlns:a16="http://schemas.microsoft.com/office/drawing/2014/main" val="4269111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Точка продаж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Объект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Дата продажи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Сумма продажи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1633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01.03.2020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16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03.03.2020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187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20.03.2020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3167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05.04.2020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4977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11.04.2020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5393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15.04.2020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50158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6664869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85679926"/>
              </p:ext>
            </p:extLst>
          </p:nvPr>
        </p:nvGraphicFramePr>
        <p:xfrm>
          <a:off x="6934948" y="3901993"/>
          <a:ext cx="4616922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8531">
                  <a:extLst>
                    <a:ext uri="{9D8B030D-6E8A-4147-A177-3AD203B41FA5}">
                      <a16:colId xmlns="" xmlns:a16="http://schemas.microsoft.com/office/drawing/2014/main" val="671286148"/>
                    </a:ext>
                  </a:extLst>
                </a:gridCol>
                <a:gridCol w="1037788">
                  <a:extLst>
                    <a:ext uri="{9D8B030D-6E8A-4147-A177-3AD203B41FA5}">
                      <a16:colId xmlns="" xmlns:a16="http://schemas.microsoft.com/office/drawing/2014/main" val="328486539"/>
                    </a:ext>
                  </a:extLst>
                </a:gridCol>
                <a:gridCol w="1301574">
                  <a:extLst>
                    <a:ext uri="{9D8B030D-6E8A-4147-A177-3AD203B41FA5}">
                      <a16:colId xmlns="" xmlns:a16="http://schemas.microsoft.com/office/drawing/2014/main" val="2677409783"/>
                    </a:ext>
                  </a:extLst>
                </a:gridCol>
                <a:gridCol w="880881">
                  <a:extLst>
                    <a:ext uri="{9D8B030D-6E8A-4147-A177-3AD203B41FA5}">
                      <a16:colId xmlns="" xmlns:a16="http://schemas.microsoft.com/office/drawing/2014/main" val="1826224642"/>
                    </a:ext>
                  </a:extLst>
                </a:gridCol>
                <a:gridCol w="408148">
                  <a:extLst>
                    <a:ext uri="{9D8B030D-6E8A-4147-A177-3AD203B41FA5}">
                      <a16:colId xmlns="" xmlns:a16="http://schemas.microsoft.com/office/drawing/2014/main" val="4269111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Точка продаж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Объект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Дата продажи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Сумма продажи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1633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01.03.2020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16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01.04.2020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4977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2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96664869"/>
                  </a:ext>
                </a:extLst>
              </a:tr>
            </a:tbl>
          </a:graphicData>
        </a:graphic>
      </p:graphicFrame>
      <p:sp>
        <p:nvSpPr>
          <p:cNvPr id="6" name="Стрелка вправо 5"/>
          <p:cNvSpPr/>
          <p:nvPr/>
        </p:nvSpPr>
        <p:spPr>
          <a:xfrm>
            <a:off x="6340206" y="4394899"/>
            <a:ext cx="470018" cy="324740"/>
          </a:xfrm>
          <a:prstGeom prst="rightArrow">
            <a:avLst/>
          </a:prstGeom>
          <a:solidFill>
            <a:srgbClr val="C7E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3409" y="1572564"/>
            <a:ext cx="1135431" cy="15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808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810418" y="1937656"/>
            <a:ext cx="7999096" cy="1872343"/>
          </a:xfrm>
        </p:spPr>
        <p:txBody>
          <a:bodyPr/>
          <a:lstStyle/>
          <a:p>
            <a:r>
              <a:rPr lang="ru-RU" sz="1800" dirty="0"/>
              <a:t>Определяет новые объекты на основе истории продаж.</a:t>
            </a:r>
          </a:p>
          <a:p>
            <a:r>
              <a:rPr lang="ru-RU" sz="1800" dirty="0"/>
              <a:t>Новинкой считается объект, который продается менее заданного числа периодов. На выходе проставлен флаг для каждого объекта.</a:t>
            </a:r>
          </a:p>
          <a:p>
            <a:r>
              <a:rPr lang="ru-RU" sz="1800" dirty="0"/>
              <a:t>Для новинок нет смысла использовать сложные модели прогнозирования.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Компоненты </a:t>
            </a:r>
            <a:r>
              <a:rPr lang="ru-RU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Выделение новинок </a:t>
            </a:r>
            <a:r>
              <a:rPr lang="ru-RU" sz="3200" dirty="0"/>
              <a:t>и</a:t>
            </a:r>
            <a:r>
              <a:rPr lang="ru-RU" sz="32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Характер спроса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771" y="1809332"/>
            <a:ext cx="1157081" cy="16414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684" y="4021337"/>
            <a:ext cx="1157082" cy="1639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810418" y="4167664"/>
            <a:ext cx="8075296" cy="1754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/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Позволяет определить, регулярно ли продается товар на основе среднего расстояния в периодах между соседними фактами продаж. </a:t>
            </a:r>
          </a:p>
          <a:p>
            <a:pPr>
              <a:lnSpc>
                <a:spcPct val="120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Font typeface="Arial"/>
              <a:buNone/>
            </a:pP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Для товаров редкого спроса нет смысла использовать сложные модели прогнозирования.</a:t>
            </a:r>
          </a:p>
        </p:txBody>
      </p:sp>
    </p:spTree>
    <p:extLst>
      <p:ext uri="{BB962C8B-B14F-4D97-AF65-F5344CB8AC3E}">
        <p14:creationId xmlns:p14="http://schemas.microsoft.com/office/powerpoint/2010/main" xmlns="" val="127263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2"/>
          </p:nvPr>
        </p:nvSpPr>
        <p:spPr>
          <a:xfrm>
            <a:off x="2810418" y="1937656"/>
            <a:ext cx="7999096" cy="1385345"/>
          </a:xfrm>
        </p:spPr>
        <p:txBody>
          <a:bodyPr/>
          <a:lstStyle/>
          <a:p>
            <a:r>
              <a:rPr lang="ru-RU" sz="1800" dirty="0"/>
              <a:t>Позволяет определить коэффициент сезонности по каждому объекту для каждого периода.</a:t>
            </a:r>
          </a:p>
          <a:p>
            <a:r>
              <a:rPr lang="ru-RU" sz="1800" dirty="0"/>
              <a:t>Рекомендуется рассчитывать на данных по крайней мере за 3 года.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Компонент </a:t>
            </a:r>
            <a:r>
              <a:rPr lang="ru-RU" sz="36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Коэффициент сезонности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362" y="1937656"/>
            <a:ext cx="1002404" cy="138534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62" y="3733801"/>
            <a:ext cx="4939361" cy="21860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Объект 1"/>
          <p:cNvSpPr txBox="1">
            <a:spLocks/>
          </p:cNvSpPr>
          <p:nvPr/>
        </p:nvSpPr>
        <p:spPr>
          <a:xfrm>
            <a:off x="6593989" y="3569969"/>
            <a:ext cx="4627278" cy="1385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dirty="0"/>
              <a:t>Сезонные</a:t>
            </a:r>
            <a:r>
              <a:rPr lang="ru-RU" sz="1800" dirty="0"/>
              <a:t> </a:t>
            </a:r>
            <a:r>
              <a:rPr lang="ru-RU" sz="1800" b="1" dirty="0"/>
              <a:t>коэффициенты</a:t>
            </a:r>
            <a:r>
              <a:rPr lang="ru-RU" sz="1800" dirty="0"/>
              <a:t> предназначены для возможности классификации номенклатуры по различным группам с целью дальнейшей автоматической корректировки планов продаж с учетом фактора сезонности.</a:t>
            </a:r>
            <a:endParaRPr lang="ru-RU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743238"/>
      </p:ext>
    </p:extLst>
  </p:cSld>
  <p:clrMapOvr>
    <a:masterClrMapping/>
  </p:clrMapOvr>
</p:sld>
</file>

<file path=ppt/theme/theme1.xml><?xml version="1.0" encoding="utf-8"?>
<a:theme xmlns:a="http://schemas.openxmlformats.org/drawingml/2006/main" name="Loginom master">
  <a:themeElements>
    <a:clrScheme name="loginom2">
      <a:dk1>
        <a:srgbClr val="333333"/>
      </a:dk1>
      <a:lt1>
        <a:srgbClr val="FFFFFF"/>
      </a:lt1>
      <a:dk2>
        <a:srgbClr val="44546A"/>
      </a:dk2>
      <a:lt2>
        <a:srgbClr val="E5E4E4"/>
      </a:lt2>
      <a:accent1>
        <a:srgbClr val="A3C4E1"/>
      </a:accent1>
      <a:accent2>
        <a:srgbClr val="A5D3A9"/>
      </a:accent2>
      <a:accent3>
        <a:srgbClr val="90DAE5"/>
      </a:accent3>
      <a:accent4>
        <a:srgbClr val="E2BA92"/>
      </a:accent4>
      <a:accent5>
        <a:srgbClr val="C4A1C6"/>
      </a:accent5>
      <a:accent6>
        <a:srgbClr val="EA9DAB"/>
      </a:accent6>
      <a:hlink>
        <a:srgbClr val="2678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Презентация1" id="{1BE8D079-0F8A-6441-9D0C-AE93B85A48A4}" vid="{2B692324-758C-814E-8B77-30AFF12DFBE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presentation-hakaton-2020</Template>
  <TotalTime>1366</TotalTime>
  <Words>1514</Words>
  <Application>Microsoft Office PowerPoint</Application>
  <PresentationFormat>Произвольный</PresentationFormat>
  <Paragraphs>259</Paragraphs>
  <Slides>24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Source Sans Pro Black</vt:lpstr>
      <vt:lpstr>Source Sans Pro</vt:lpstr>
      <vt:lpstr>Wingdings</vt:lpstr>
      <vt:lpstr>Source Sans Pro Light</vt:lpstr>
      <vt:lpstr>Calibri</vt:lpstr>
      <vt:lpstr>Times New Roman</vt:lpstr>
      <vt:lpstr>Source Sans Pro Semibold</vt:lpstr>
      <vt:lpstr>Loginom master</vt:lpstr>
      <vt:lpstr>Секция «Логистика и управление запасами»</vt:lpstr>
      <vt:lpstr>Слайд 2</vt:lpstr>
      <vt:lpstr>Команда</vt:lpstr>
      <vt:lpstr>Постановка задачи</vt:lpstr>
      <vt:lpstr>Компоненты библиотеки</vt:lpstr>
      <vt:lpstr>Входные данные</vt:lpstr>
      <vt:lpstr>Компонент Подготовка данных</vt:lpstr>
      <vt:lpstr>Компоненты Выделение новинок и Характер спроса</vt:lpstr>
      <vt:lpstr>Компонент Коэффициент сезонности</vt:lpstr>
      <vt:lpstr>Компоненты ABC анализ и XYZ анализ</vt:lpstr>
      <vt:lpstr>Компонент Уровень сервиса</vt:lpstr>
      <vt:lpstr>Компонент Матрица BCG</vt:lpstr>
      <vt:lpstr>Компонент Модели прогноза</vt:lpstr>
      <vt:lpstr>Демо-сценарий</vt:lpstr>
      <vt:lpstr>Набор данных</vt:lpstr>
      <vt:lpstr>Слайд 16</vt:lpstr>
      <vt:lpstr>Слайд 17</vt:lpstr>
      <vt:lpstr>Слайд 18</vt:lpstr>
      <vt:lpstr>Слайд 19</vt:lpstr>
      <vt:lpstr>Анализ матрицы BCG</vt:lpstr>
      <vt:lpstr>Характер спроса</vt:lpstr>
      <vt:lpstr>Выбор модели</vt:lpstr>
      <vt:lpstr>Выводы</vt:lpstr>
      <vt:lpstr>Слайд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Малистова Ирина</dc:creator>
  <cp:lastModifiedBy>kafedraPM</cp:lastModifiedBy>
  <cp:revision>165</cp:revision>
  <dcterms:created xsi:type="dcterms:W3CDTF">2020-09-18T06:31:29Z</dcterms:created>
  <dcterms:modified xsi:type="dcterms:W3CDTF">2020-11-12T09:34:38Z</dcterms:modified>
</cp:coreProperties>
</file>